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8" r:id="rId2"/>
  </p:sldMasterIdLst>
  <p:notesMasterIdLst>
    <p:notesMasterId r:id="rId10"/>
  </p:notesMasterIdLst>
  <p:sldIdLst>
    <p:sldId id="256" r:id="rId3"/>
    <p:sldId id="257" r:id="rId4"/>
    <p:sldId id="272" r:id="rId5"/>
    <p:sldId id="266" r:id="rId6"/>
    <p:sldId id="269" r:id="rId7"/>
    <p:sldId id="271" r:id="rId8"/>
    <p:sldId id="265" r:id="rId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2" roundtripDataSignature="AMtx7mgJpCbulYMpeuJ6ZoIJSXn9iQ+EC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26"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25"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 Target="slides/slide3.xml"/><Relationship Id="rId23" Type="http://schemas.openxmlformats.org/officeDocument/2006/relationships/presProps" Target="presProp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22" Type="http://customschemas.google.com/relationships/presentationmetadata" Target="meta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FAA32C-BB4E-48B0-9A3E-260848D5A525}"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15F23F0C-CE21-44F6-B52C-E27E7D538C1A}">
      <dgm:prSet phldrT="[Text]"/>
      <dgm:spPr>
        <a:solidFill>
          <a:srgbClr val="FF0000"/>
        </a:solidFill>
      </dgm:spPr>
      <dgm:t>
        <a:bodyPr/>
        <a:lstStyle/>
        <a:p>
          <a:r>
            <a:rPr lang="en-US" dirty="0"/>
            <a:t>58 talks published onto </a:t>
          </a:r>
          <a:r>
            <a:rPr lang="en-US" dirty="0" err="1"/>
            <a:t>TEDx</a:t>
          </a:r>
          <a:r>
            <a:rPr lang="en-US" dirty="0"/>
            <a:t> YouTube channel with 39.7m subscribers</a:t>
          </a:r>
        </a:p>
      </dgm:t>
    </dgm:pt>
    <dgm:pt modelId="{4984F598-51EA-4E0C-95A6-A898A887696C}" type="parTrans" cxnId="{1065FFC1-782B-4739-88B8-C35E54A2DB9A}">
      <dgm:prSet/>
      <dgm:spPr/>
      <dgm:t>
        <a:bodyPr/>
        <a:lstStyle/>
        <a:p>
          <a:endParaRPr lang="en-US"/>
        </a:p>
      </dgm:t>
    </dgm:pt>
    <dgm:pt modelId="{88047583-BF17-4181-8D93-F944C0D32D26}" type="sibTrans" cxnId="{1065FFC1-782B-4739-88B8-C35E54A2DB9A}">
      <dgm:prSet/>
      <dgm:spPr>
        <a:solidFill>
          <a:srgbClr val="FF0000"/>
        </a:solidFill>
      </dgm:spPr>
      <dgm:t>
        <a:bodyPr/>
        <a:lstStyle/>
        <a:p>
          <a:r>
            <a:rPr lang="en-US" dirty="0"/>
            <a:t>10 </a:t>
          </a:r>
          <a:r>
            <a:rPr lang="en-US" dirty="0" err="1"/>
            <a:t>TEDxNHS</a:t>
          </a:r>
          <a:r>
            <a:rPr lang="en-US" dirty="0"/>
            <a:t> events</a:t>
          </a:r>
        </a:p>
      </dgm:t>
    </dgm:pt>
    <dgm:pt modelId="{D59681BE-A267-4A04-8940-6065B08A7471}">
      <dgm:prSet phldrT="[Text]" custT="1"/>
      <dgm:spPr>
        <a:solidFill>
          <a:srgbClr val="FF0000"/>
        </a:solidFill>
      </dgm:spPr>
      <dgm:t>
        <a:bodyPr/>
        <a:lstStyle/>
        <a:p>
          <a:r>
            <a:rPr lang="en-US" sz="2000" dirty="0"/>
            <a:t>Millions of YouTube views</a:t>
          </a:r>
        </a:p>
      </dgm:t>
    </dgm:pt>
    <dgm:pt modelId="{1D0F4D39-8A01-417E-AF4F-9216E1A4314A}" type="parTrans" cxnId="{B70A2278-0F4B-455F-A77B-B5D514F80A2D}">
      <dgm:prSet/>
      <dgm:spPr/>
      <dgm:t>
        <a:bodyPr/>
        <a:lstStyle/>
        <a:p>
          <a:endParaRPr lang="en-US"/>
        </a:p>
      </dgm:t>
    </dgm:pt>
    <dgm:pt modelId="{C274E4E5-565B-478A-9A18-9476342C5104}" type="sibTrans" cxnId="{B70A2278-0F4B-455F-A77B-B5D514F80A2D}">
      <dgm:prSet/>
      <dgm:spPr>
        <a:solidFill>
          <a:srgbClr val="FF0000"/>
        </a:solidFill>
      </dgm:spPr>
      <dgm:t>
        <a:bodyPr/>
        <a:lstStyle/>
        <a:p>
          <a:r>
            <a:rPr lang="en-US" dirty="0"/>
            <a:t>2500 in person attendances at </a:t>
          </a:r>
          <a:r>
            <a:rPr lang="en-US" dirty="0" err="1"/>
            <a:t>TEDxNHS</a:t>
          </a:r>
          <a:r>
            <a:rPr lang="en-US" dirty="0"/>
            <a:t> events</a:t>
          </a:r>
        </a:p>
      </dgm:t>
    </dgm:pt>
    <dgm:pt modelId="{4EA285CD-A593-44F2-8BAE-FE5C063D92F1}">
      <dgm:prSet phldrT="[Text]" custT="1"/>
      <dgm:spPr>
        <a:solidFill>
          <a:srgbClr val="FF0000"/>
        </a:solidFill>
      </dgm:spPr>
      <dgm:t>
        <a:bodyPr/>
        <a:lstStyle/>
        <a:p>
          <a:r>
            <a:rPr lang="en-US" sz="2000" dirty="0"/>
            <a:t>Awarded ‘Legacy License’ status from TED</a:t>
          </a:r>
        </a:p>
      </dgm:t>
    </dgm:pt>
    <dgm:pt modelId="{3699ECBD-77E6-4966-B50A-DED184EF3069}" type="parTrans" cxnId="{F7801929-A681-43FD-8A32-57753DACA04A}">
      <dgm:prSet/>
      <dgm:spPr/>
      <dgm:t>
        <a:bodyPr/>
        <a:lstStyle/>
        <a:p>
          <a:endParaRPr lang="en-US"/>
        </a:p>
      </dgm:t>
    </dgm:pt>
    <dgm:pt modelId="{7481AC2C-7566-4805-B9DB-80EB8EF9FD23}" type="sibTrans" cxnId="{F7801929-A681-43FD-8A32-57753DACA04A}">
      <dgm:prSet/>
      <dgm:spPr>
        <a:solidFill>
          <a:srgbClr val="FF0000"/>
        </a:solidFill>
      </dgm:spPr>
      <dgm:t>
        <a:bodyPr/>
        <a:lstStyle/>
        <a:p>
          <a:r>
            <a:rPr lang="en-US" dirty="0"/>
            <a:t>The only TEDx team which represents the NHS</a:t>
          </a:r>
        </a:p>
      </dgm:t>
    </dgm:pt>
    <dgm:pt modelId="{0E450CB4-EEAC-4478-B6D9-7F24618904E3}">
      <dgm:prSet/>
      <dgm:spPr>
        <a:solidFill>
          <a:srgbClr val="FF0000"/>
        </a:solidFill>
      </dgm:spPr>
      <dgm:t>
        <a:bodyPr/>
        <a:lstStyle/>
        <a:p>
          <a:r>
            <a:rPr lang="en-US" dirty="0"/>
            <a:t>+100 leaders developed through participation in the </a:t>
          </a:r>
          <a:r>
            <a:rPr lang="en-US" dirty="0" err="1"/>
            <a:t>TEDxNHS</a:t>
          </a:r>
          <a:r>
            <a:rPr lang="en-US" dirty="0"/>
            <a:t> Team</a:t>
          </a:r>
        </a:p>
      </dgm:t>
    </dgm:pt>
    <dgm:pt modelId="{C5392289-7DBC-4D31-954B-D2BBEAC66F40}" type="parTrans" cxnId="{087A497C-162A-4B51-9D78-27B8A42ED687}">
      <dgm:prSet/>
      <dgm:spPr/>
      <dgm:t>
        <a:bodyPr/>
        <a:lstStyle/>
        <a:p>
          <a:endParaRPr lang="en-US"/>
        </a:p>
      </dgm:t>
    </dgm:pt>
    <dgm:pt modelId="{1438F624-EEF2-4612-98C8-571D4BCACFD1}" type="sibTrans" cxnId="{087A497C-162A-4B51-9D78-27B8A42ED687}">
      <dgm:prSet/>
      <dgm:spPr>
        <a:solidFill>
          <a:srgbClr val="FF0000"/>
        </a:solidFill>
      </dgm:spPr>
      <dgm:t>
        <a:bodyPr/>
        <a:lstStyle/>
        <a:p>
          <a:r>
            <a:rPr lang="en-US" dirty="0"/>
            <a:t>Long standing partnerships developed with our partners</a:t>
          </a:r>
        </a:p>
      </dgm:t>
    </dgm:pt>
    <dgm:pt modelId="{46E3CA9E-3EAE-44B6-A55B-E856B29B13F3}">
      <dgm:prSet/>
      <dgm:spPr/>
      <dgm:t>
        <a:bodyPr/>
        <a:lstStyle/>
        <a:p>
          <a:endParaRPr lang="en-US"/>
        </a:p>
      </dgm:t>
    </dgm:pt>
    <dgm:pt modelId="{126428F4-75FF-4EA5-8D98-EB1D7A82FF6F}" type="parTrans" cxnId="{E87A9CFF-71B0-4D64-81CC-FC60B43033DB}">
      <dgm:prSet/>
      <dgm:spPr/>
      <dgm:t>
        <a:bodyPr/>
        <a:lstStyle/>
        <a:p>
          <a:endParaRPr lang="en-US"/>
        </a:p>
      </dgm:t>
    </dgm:pt>
    <dgm:pt modelId="{34C96723-D43A-4B49-A780-0DB00B94062F}" type="sibTrans" cxnId="{E87A9CFF-71B0-4D64-81CC-FC60B43033DB}">
      <dgm:prSet/>
      <dgm:spPr/>
      <dgm:t>
        <a:bodyPr/>
        <a:lstStyle/>
        <a:p>
          <a:endParaRPr lang="en-US"/>
        </a:p>
      </dgm:t>
    </dgm:pt>
    <dgm:pt modelId="{52E63D2F-8C0F-41F3-BB36-53EFFB336FEE}" type="pres">
      <dgm:prSet presAssocID="{EBFAA32C-BB4E-48B0-9A3E-260848D5A525}" presName="Name0" presStyleCnt="0">
        <dgm:presLayoutVars>
          <dgm:chMax/>
          <dgm:chPref/>
          <dgm:dir/>
          <dgm:animLvl val="lvl"/>
        </dgm:presLayoutVars>
      </dgm:prSet>
      <dgm:spPr/>
    </dgm:pt>
    <dgm:pt modelId="{CDF7CF45-2697-4328-8EBC-CF5378BBB619}" type="pres">
      <dgm:prSet presAssocID="{15F23F0C-CE21-44F6-B52C-E27E7D538C1A}" presName="composite" presStyleCnt="0"/>
      <dgm:spPr/>
    </dgm:pt>
    <dgm:pt modelId="{BE7E6B3A-5491-4DA5-ABBF-1200DDD19B1C}" type="pres">
      <dgm:prSet presAssocID="{15F23F0C-CE21-44F6-B52C-E27E7D538C1A}" presName="Parent1" presStyleLbl="node1" presStyleIdx="0" presStyleCnt="8">
        <dgm:presLayoutVars>
          <dgm:chMax val="1"/>
          <dgm:chPref val="1"/>
          <dgm:bulletEnabled val="1"/>
        </dgm:presLayoutVars>
      </dgm:prSet>
      <dgm:spPr/>
    </dgm:pt>
    <dgm:pt modelId="{FADF12B2-E155-41F6-B3B5-73D6A3C6EEFD}" type="pres">
      <dgm:prSet presAssocID="{15F23F0C-CE21-44F6-B52C-E27E7D538C1A}" presName="Childtext1" presStyleLbl="revTx" presStyleIdx="0" presStyleCnt="4">
        <dgm:presLayoutVars>
          <dgm:chMax val="0"/>
          <dgm:chPref val="0"/>
          <dgm:bulletEnabled val="1"/>
        </dgm:presLayoutVars>
      </dgm:prSet>
      <dgm:spPr/>
    </dgm:pt>
    <dgm:pt modelId="{D44D0F38-1E35-4047-977D-5EA3A97EF135}" type="pres">
      <dgm:prSet presAssocID="{15F23F0C-CE21-44F6-B52C-E27E7D538C1A}" presName="BalanceSpacing" presStyleCnt="0"/>
      <dgm:spPr/>
    </dgm:pt>
    <dgm:pt modelId="{446E7C45-E306-4E93-813E-DF4B4A78A046}" type="pres">
      <dgm:prSet presAssocID="{15F23F0C-CE21-44F6-B52C-E27E7D538C1A}" presName="BalanceSpacing1" presStyleCnt="0"/>
      <dgm:spPr/>
    </dgm:pt>
    <dgm:pt modelId="{D1CE6A1A-D5E6-48AF-BDE1-A606C1F41EED}" type="pres">
      <dgm:prSet presAssocID="{88047583-BF17-4181-8D93-F944C0D32D26}" presName="Accent1Text" presStyleLbl="node1" presStyleIdx="1" presStyleCnt="8"/>
      <dgm:spPr/>
    </dgm:pt>
    <dgm:pt modelId="{C23BDC0B-DBF0-44D6-A002-12DE66424827}" type="pres">
      <dgm:prSet presAssocID="{88047583-BF17-4181-8D93-F944C0D32D26}" presName="spaceBetweenRectangles" presStyleCnt="0"/>
      <dgm:spPr/>
    </dgm:pt>
    <dgm:pt modelId="{06ED2E1A-31CE-4A12-BA3C-B0A4E30D182F}" type="pres">
      <dgm:prSet presAssocID="{D59681BE-A267-4A04-8940-6065B08A7471}" presName="composite" presStyleCnt="0"/>
      <dgm:spPr/>
    </dgm:pt>
    <dgm:pt modelId="{B149A284-E863-4C86-912A-004C779C969D}" type="pres">
      <dgm:prSet presAssocID="{D59681BE-A267-4A04-8940-6065B08A7471}" presName="Parent1" presStyleLbl="node1" presStyleIdx="2" presStyleCnt="8">
        <dgm:presLayoutVars>
          <dgm:chMax val="1"/>
          <dgm:chPref val="1"/>
          <dgm:bulletEnabled val="1"/>
        </dgm:presLayoutVars>
      </dgm:prSet>
      <dgm:spPr/>
    </dgm:pt>
    <dgm:pt modelId="{CD5B8AC4-18A9-4E94-BB53-FB3CB76C7CAF}" type="pres">
      <dgm:prSet presAssocID="{D59681BE-A267-4A04-8940-6065B08A7471}" presName="Childtext1" presStyleLbl="revTx" presStyleIdx="1" presStyleCnt="4">
        <dgm:presLayoutVars>
          <dgm:chMax val="0"/>
          <dgm:chPref val="0"/>
          <dgm:bulletEnabled val="1"/>
        </dgm:presLayoutVars>
      </dgm:prSet>
      <dgm:spPr/>
    </dgm:pt>
    <dgm:pt modelId="{2FC0F63B-8EFC-427E-97C2-FAB1199F07D0}" type="pres">
      <dgm:prSet presAssocID="{D59681BE-A267-4A04-8940-6065B08A7471}" presName="BalanceSpacing" presStyleCnt="0"/>
      <dgm:spPr/>
    </dgm:pt>
    <dgm:pt modelId="{749497BF-99D4-4CB6-B4C6-C693806D85D4}" type="pres">
      <dgm:prSet presAssocID="{D59681BE-A267-4A04-8940-6065B08A7471}" presName="BalanceSpacing1" presStyleCnt="0"/>
      <dgm:spPr/>
    </dgm:pt>
    <dgm:pt modelId="{4D36265C-2CFD-45BA-AB98-A891D79C6D2F}" type="pres">
      <dgm:prSet presAssocID="{C274E4E5-565B-478A-9A18-9476342C5104}" presName="Accent1Text" presStyleLbl="node1" presStyleIdx="3" presStyleCnt="8"/>
      <dgm:spPr/>
    </dgm:pt>
    <dgm:pt modelId="{25EA2213-F6FE-4D05-ABF5-11DBB542B887}" type="pres">
      <dgm:prSet presAssocID="{C274E4E5-565B-478A-9A18-9476342C5104}" presName="spaceBetweenRectangles" presStyleCnt="0"/>
      <dgm:spPr/>
    </dgm:pt>
    <dgm:pt modelId="{994AE8BE-D864-49E3-8BA9-E2F602F69911}" type="pres">
      <dgm:prSet presAssocID="{4EA285CD-A593-44F2-8BAE-FE5C063D92F1}" presName="composite" presStyleCnt="0"/>
      <dgm:spPr/>
    </dgm:pt>
    <dgm:pt modelId="{47618B76-4B2B-4FB2-A66C-DE144AF05F7C}" type="pres">
      <dgm:prSet presAssocID="{4EA285CD-A593-44F2-8BAE-FE5C063D92F1}" presName="Parent1" presStyleLbl="node1" presStyleIdx="4" presStyleCnt="8">
        <dgm:presLayoutVars>
          <dgm:chMax val="1"/>
          <dgm:chPref val="1"/>
          <dgm:bulletEnabled val="1"/>
        </dgm:presLayoutVars>
      </dgm:prSet>
      <dgm:spPr/>
    </dgm:pt>
    <dgm:pt modelId="{D56562D9-D43B-4518-8CC5-1A714387473A}" type="pres">
      <dgm:prSet presAssocID="{4EA285CD-A593-44F2-8BAE-FE5C063D92F1}" presName="Childtext1" presStyleLbl="revTx" presStyleIdx="2" presStyleCnt="4">
        <dgm:presLayoutVars>
          <dgm:chMax val="0"/>
          <dgm:chPref val="0"/>
          <dgm:bulletEnabled val="1"/>
        </dgm:presLayoutVars>
      </dgm:prSet>
      <dgm:spPr/>
    </dgm:pt>
    <dgm:pt modelId="{B5FC10B3-8AA6-47D1-B78A-1BD92F1AD400}" type="pres">
      <dgm:prSet presAssocID="{4EA285CD-A593-44F2-8BAE-FE5C063D92F1}" presName="BalanceSpacing" presStyleCnt="0"/>
      <dgm:spPr/>
    </dgm:pt>
    <dgm:pt modelId="{39FE29EB-4957-48A4-9019-5E050B4B70FA}" type="pres">
      <dgm:prSet presAssocID="{4EA285CD-A593-44F2-8BAE-FE5C063D92F1}" presName="BalanceSpacing1" presStyleCnt="0"/>
      <dgm:spPr/>
    </dgm:pt>
    <dgm:pt modelId="{1A88AAFD-AC8E-4349-9D44-B299C1419D20}" type="pres">
      <dgm:prSet presAssocID="{7481AC2C-7566-4805-B9DB-80EB8EF9FD23}" presName="Accent1Text" presStyleLbl="node1" presStyleIdx="5" presStyleCnt="8"/>
      <dgm:spPr/>
    </dgm:pt>
    <dgm:pt modelId="{F268CF00-D921-45F0-9D61-AA420513F9CD}" type="pres">
      <dgm:prSet presAssocID="{7481AC2C-7566-4805-B9DB-80EB8EF9FD23}" presName="spaceBetweenRectangles" presStyleCnt="0"/>
      <dgm:spPr/>
    </dgm:pt>
    <dgm:pt modelId="{68412BDE-0344-4A4B-80E8-17F0C3F5DF73}" type="pres">
      <dgm:prSet presAssocID="{0E450CB4-EEAC-4478-B6D9-7F24618904E3}" presName="composite" presStyleCnt="0"/>
      <dgm:spPr/>
    </dgm:pt>
    <dgm:pt modelId="{0E8203C8-FEE8-47CE-AC21-1F855B506A21}" type="pres">
      <dgm:prSet presAssocID="{0E450CB4-EEAC-4478-B6D9-7F24618904E3}" presName="Parent1" presStyleLbl="node1" presStyleIdx="6" presStyleCnt="8" custLinFactX="61299" custLinFactNeighborX="100000" custLinFactNeighborY="-86243">
        <dgm:presLayoutVars>
          <dgm:chMax val="1"/>
          <dgm:chPref val="1"/>
          <dgm:bulletEnabled val="1"/>
        </dgm:presLayoutVars>
      </dgm:prSet>
      <dgm:spPr/>
    </dgm:pt>
    <dgm:pt modelId="{3AFDC9BA-F4B2-4834-BDAC-D215CEF74944}" type="pres">
      <dgm:prSet presAssocID="{0E450CB4-EEAC-4478-B6D9-7F24618904E3}" presName="Childtext1" presStyleLbl="revTx" presStyleIdx="3" presStyleCnt="4">
        <dgm:presLayoutVars>
          <dgm:chMax val="0"/>
          <dgm:chPref val="0"/>
          <dgm:bulletEnabled val="1"/>
        </dgm:presLayoutVars>
      </dgm:prSet>
      <dgm:spPr/>
    </dgm:pt>
    <dgm:pt modelId="{C714D014-A1E8-4363-9BC1-3F1D5955D55C}" type="pres">
      <dgm:prSet presAssocID="{0E450CB4-EEAC-4478-B6D9-7F24618904E3}" presName="BalanceSpacing" presStyleCnt="0"/>
      <dgm:spPr/>
    </dgm:pt>
    <dgm:pt modelId="{E57069A6-8BDF-4082-A322-DB9E5FF80710}" type="pres">
      <dgm:prSet presAssocID="{0E450CB4-EEAC-4478-B6D9-7F24618904E3}" presName="BalanceSpacing1" presStyleCnt="0"/>
      <dgm:spPr/>
    </dgm:pt>
    <dgm:pt modelId="{2C24DD84-19B8-4C7A-BA03-E0565B015A7A}" type="pres">
      <dgm:prSet presAssocID="{1438F624-EEF2-4612-98C8-571D4BCACFD1}" presName="Accent1Text" presStyleLbl="node1" presStyleIdx="7" presStyleCnt="8" custLinFactY="-100000" custLinFactNeighborX="54391" custLinFactNeighborY="-153017"/>
      <dgm:spPr/>
    </dgm:pt>
  </dgm:ptLst>
  <dgm:cxnLst>
    <dgm:cxn modelId="{9DD10F0A-A4B5-4C9E-A724-33F12A3A150A}" type="presOf" srcId="{0E450CB4-EEAC-4478-B6D9-7F24618904E3}" destId="{0E8203C8-FEE8-47CE-AC21-1F855B506A21}" srcOrd="0" destOrd="0" presId="urn:microsoft.com/office/officeart/2008/layout/AlternatingHexagons"/>
    <dgm:cxn modelId="{CC368315-917A-4432-B4BA-BB275D64A725}" type="presOf" srcId="{D59681BE-A267-4A04-8940-6065B08A7471}" destId="{B149A284-E863-4C86-912A-004C779C969D}" srcOrd="0" destOrd="0" presId="urn:microsoft.com/office/officeart/2008/layout/AlternatingHexagons"/>
    <dgm:cxn modelId="{41D4F31D-9B13-418D-B88D-5FDAE5C4CE37}" type="presOf" srcId="{C274E4E5-565B-478A-9A18-9476342C5104}" destId="{4D36265C-2CFD-45BA-AB98-A891D79C6D2F}" srcOrd="0" destOrd="0" presId="urn:microsoft.com/office/officeart/2008/layout/AlternatingHexagons"/>
    <dgm:cxn modelId="{F7801929-A681-43FD-8A32-57753DACA04A}" srcId="{EBFAA32C-BB4E-48B0-9A3E-260848D5A525}" destId="{4EA285CD-A593-44F2-8BAE-FE5C063D92F1}" srcOrd="2" destOrd="0" parTransId="{3699ECBD-77E6-4966-B50A-DED184EF3069}" sibTransId="{7481AC2C-7566-4805-B9DB-80EB8EF9FD23}"/>
    <dgm:cxn modelId="{CDC08C5E-EF3B-443D-92DF-DBF877BE0427}" type="presOf" srcId="{15F23F0C-CE21-44F6-B52C-E27E7D538C1A}" destId="{BE7E6B3A-5491-4DA5-ABBF-1200DDD19B1C}" srcOrd="0" destOrd="0" presId="urn:microsoft.com/office/officeart/2008/layout/AlternatingHexagons"/>
    <dgm:cxn modelId="{542A2464-A9BC-4C5B-BA9A-72F68E14C77B}" type="presOf" srcId="{46E3CA9E-3EAE-44B6-A55B-E856B29B13F3}" destId="{D56562D9-D43B-4518-8CC5-1A714387473A}" srcOrd="0" destOrd="0" presId="urn:microsoft.com/office/officeart/2008/layout/AlternatingHexagons"/>
    <dgm:cxn modelId="{08F43347-B9C1-40DC-AA9C-D4275E8886CB}" type="presOf" srcId="{4EA285CD-A593-44F2-8BAE-FE5C063D92F1}" destId="{47618B76-4B2B-4FB2-A66C-DE144AF05F7C}" srcOrd="0" destOrd="0" presId="urn:microsoft.com/office/officeart/2008/layout/AlternatingHexagons"/>
    <dgm:cxn modelId="{35C52677-99AF-41C9-AB25-1F0CE201CBAC}" type="presOf" srcId="{1438F624-EEF2-4612-98C8-571D4BCACFD1}" destId="{2C24DD84-19B8-4C7A-BA03-E0565B015A7A}" srcOrd="0" destOrd="0" presId="urn:microsoft.com/office/officeart/2008/layout/AlternatingHexagons"/>
    <dgm:cxn modelId="{B70A2278-0F4B-455F-A77B-B5D514F80A2D}" srcId="{EBFAA32C-BB4E-48B0-9A3E-260848D5A525}" destId="{D59681BE-A267-4A04-8940-6065B08A7471}" srcOrd="1" destOrd="0" parTransId="{1D0F4D39-8A01-417E-AF4F-9216E1A4314A}" sibTransId="{C274E4E5-565B-478A-9A18-9476342C5104}"/>
    <dgm:cxn modelId="{087A497C-162A-4B51-9D78-27B8A42ED687}" srcId="{EBFAA32C-BB4E-48B0-9A3E-260848D5A525}" destId="{0E450CB4-EEAC-4478-B6D9-7F24618904E3}" srcOrd="3" destOrd="0" parTransId="{C5392289-7DBC-4D31-954B-D2BBEAC66F40}" sibTransId="{1438F624-EEF2-4612-98C8-571D4BCACFD1}"/>
    <dgm:cxn modelId="{A41C0883-EB84-4119-AD0A-CCBA92F0AE43}" type="presOf" srcId="{88047583-BF17-4181-8D93-F944C0D32D26}" destId="{D1CE6A1A-D5E6-48AF-BDE1-A606C1F41EED}" srcOrd="0" destOrd="0" presId="urn:microsoft.com/office/officeart/2008/layout/AlternatingHexagons"/>
    <dgm:cxn modelId="{DCE7ADB2-ADCC-4207-AEAE-4C4D32EB42C6}" type="presOf" srcId="{EBFAA32C-BB4E-48B0-9A3E-260848D5A525}" destId="{52E63D2F-8C0F-41F3-BB36-53EFFB336FEE}" srcOrd="0" destOrd="0" presId="urn:microsoft.com/office/officeart/2008/layout/AlternatingHexagons"/>
    <dgm:cxn modelId="{0A91FDBF-10D0-449C-BFAE-B569FBEB539D}" type="presOf" srcId="{7481AC2C-7566-4805-B9DB-80EB8EF9FD23}" destId="{1A88AAFD-AC8E-4349-9D44-B299C1419D20}" srcOrd="0" destOrd="0" presId="urn:microsoft.com/office/officeart/2008/layout/AlternatingHexagons"/>
    <dgm:cxn modelId="{1065FFC1-782B-4739-88B8-C35E54A2DB9A}" srcId="{EBFAA32C-BB4E-48B0-9A3E-260848D5A525}" destId="{15F23F0C-CE21-44F6-B52C-E27E7D538C1A}" srcOrd="0" destOrd="0" parTransId="{4984F598-51EA-4E0C-95A6-A898A887696C}" sibTransId="{88047583-BF17-4181-8D93-F944C0D32D26}"/>
    <dgm:cxn modelId="{E87A9CFF-71B0-4D64-81CC-FC60B43033DB}" srcId="{4EA285CD-A593-44F2-8BAE-FE5C063D92F1}" destId="{46E3CA9E-3EAE-44B6-A55B-E856B29B13F3}" srcOrd="0" destOrd="0" parTransId="{126428F4-75FF-4EA5-8D98-EB1D7A82FF6F}" sibTransId="{34C96723-D43A-4B49-A780-0DB00B94062F}"/>
    <dgm:cxn modelId="{1E5B4424-CA18-4440-9BE1-0A5D98EB4320}" type="presParOf" srcId="{52E63D2F-8C0F-41F3-BB36-53EFFB336FEE}" destId="{CDF7CF45-2697-4328-8EBC-CF5378BBB619}" srcOrd="0" destOrd="0" presId="urn:microsoft.com/office/officeart/2008/layout/AlternatingHexagons"/>
    <dgm:cxn modelId="{FFB823F6-FA4E-4BEB-86BB-CB4CA72AE617}" type="presParOf" srcId="{CDF7CF45-2697-4328-8EBC-CF5378BBB619}" destId="{BE7E6B3A-5491-4DA5-ABBF-1200DDD19B1C}" srcOrd="0" destOrd="0" presId="urn:microsoft.com/office/officeart/2008/layout/AlternatingHexagons"/>
    <dgm:cxn modelId="{230C01A7-7A5A-4E60-9EEC-1F856F17663B}" type="presParOf" srcId="{CDF7CF45-2697-4328-8EBC-CF5378BBB619}" destId="{FADF12B2-E155-41F6-B3B5-73D6A3C6EEFD}" srcOrd="1" destOrd="0" presId="urn:microsoft.com/office/officeart/2008/layout/AlternatingHexagons"/>
    <dgm:cxn modelId="{784CEC26-CC74-416C-A737-D6F2F4ECF8B7}" type="presParOf" srcId="{CDF7CF45-2697-4328-8EBC-CF5378BBB619}" destId="{D44D0F38-1E35-4047-977D-5EA3A97EF135}" srcOrd="2" destOrd="0" presId="urn:microsoft.com/office/officeart/2008/layout/AlternatingHexagons"/>
    <dgm:cxn modelId="{6558C4BC-4361-4A4B-86BF-A0EF8D4865DC}" type="presParOf" srcId="{CDF7CF45-2697-4328-8EBC-CF5378BBB619}" destId="{446E7C45-E306-4E93-813E-DF4B4A78A046}" srcOrd="3" destOrd="0" presId="urn:microsoft.com/office/officeart/2008/layout/AlternatingHexagons"/>
    <dgm:cxn modelId="{259BA1A7-B62B-4448-B7EB-FC7749468BCB}" type="presParOf" srcId="{CDF7CF45-2697-4328-8EBC-CF5378BBB619}" destId="{D1CE6A1A-D5E6-48AF-BDE1-A606C1F41EED}" srcOrd="4" destOrd="0" presId="urn:microsoft.com/office/officeart/2008/layout/AlternatingHexagons"/>
    <dgm:cxn modelId="{DFDDC874-8D13-4589-91C8-C2B6934C49C7}" type="presParOf" srcId="{52E63D2F-8C0F-41F3-BB36-53EFFB336FEE}" destId="{C23BDC0B-DBF0-44D6-A002-12DE66424827}" srcOrd="1" destOrd="0" presId="urn:microsoft.com/office/officeart/2008/layout/AlternatingHexagons"/>
    <dgm:cxn modelId="{FE957D92-EA1A-43C2-804E-A368509B6701}" type="presParOf" srcId="{52E63D2F-8C0F-41F3-BB36-53EFFB336FEE}" destId="{06ED2E1A-31CE-4A12-BA3C-B0A4E30D182F}" srcOrd="2" destOrd="0" presId="urn:microsoft.com/office/officeart/2008/layout/AlternatingHexagons"/>
    <dgm:cxn modelId="{63D4189B-5250-4215-84BD-BB02ED971AED}" type="presParOf" srcId="{06ED2E1A-31CE-4A12-BA3C-B0A4E30D182F}" destId="{B149A284-E863-4C86-912A-004C779C969D}" srcOrd="0" destOrd="0" presId="urn:microsoft.com/office/officeart/2008/layout/AlternatingHexagons"/>
    <dgm:cxn modelId="{3BA98E70-0DD1-4B19-8172-A997D42B8637}" type="presParOf" srcId="{06ED2E1A-31CE-4A12-BA3C-B0A4E30D182F}" destId="{CD5B8AC4-18A9-4E94-BB53-FB3CB76C7CAF}" srcOrd="1" destOrd="0" presId="urn:microsoft.com/office/officeart/2008/layout/AlternatingHexagons"/>
    <dgm:cxn modelId="{4FDE6139-8A04-4ACA-A404-D58A3D71E8B7}" type="presParOf" srcId="{06ED2E1A-31CE-4A12-BA3C-B0A4E30D182F}" destId="{2FC0F63B-8EFC-427E-97C2-FAB1199F07D0}" srcOrd="2" destOrd="0" presId="urn:microsoft.com/office/officeart/2008/layout/AlternatingHexagons"/>
    <dgm:cxn modelId="{B204F7BB-926E-4014-874B-7E1462EE08F3}" type="presParOf" srcId="{06ED2E1A-31CE-4A12-BA3C-B0A4E30D182F}" destId="{749497BF-99D4-4CB6-B4C6-C693806D85D4}" srcOrd="3" destOrd="0" presId="urn:microsoft.com/office/officeart/2008/layout/AlternatingHexagons"/>
    <dgm:cxn modelId="{B6AA7AEE-0249-406E-9167-358DC57E3DB8}" type="presParOf" srcId="{06ED2E1A-31CE-4A12-BA3C-B0A4E30D182F}" destId="{4D36265C-2CFD-45BA-AB98-A891D79C6D2F}" srcOrd="4" destOrd="0" presId="urn:microsoft.com/office/officeart/2008/layout/AlternatingHexagons"/>
    <dgm:cxn modelId="{64B11AB3-33B2-476C-B75B-68C4D0374E57}" type="presParOf" srcId="{52E63D2F-8C0F-41F3-BB36-53EFFB336FEE}" destId="{25EA2213-F6FE-4D05-ABF5-11DBB542B887}" srcOrd="3" destOrd="0" presId="urn:microsoft.com/office/officeart/2008/layout/AlternatingHexagons"/>
    <dgm:cxn modelId="{C1A33BC6-6EE8-4C84-8CCA-E049694DC3DC}" type="presParOf" srcId="{52E63D2F-8C0F-41F3-BB36-53EFFB336FEE}" destId="{994AE8BE-D864-49E3-8BA9-E2F602F69911}" srcOrd="4" destOrd="0" presId="urn:microsoft.com/office/officeart/2008/layout/AlternatingHexagons"/>
    <dgm:cxn modelId="{C88A62B2-DF0E-46D6-AFA2-A3558F6394C9}" type="presParOf" srcId="{994AE8BE-D864-49E3-8BA9-E2F602F69911}" destId="{47618B76-4B2B-4FB2-A66C-DE144AF05F7C}" srcOrd="0" destOrd="0" presId="urn:microsoft.com/office/officeart/2008/layout/AlternatingHexagons"/>
    <dgm:cxn modelId="{0DA16D36-296C-464E-A32A-A41E4AA5D4BC}" type="presParOf" srcId="{994AE8BE-D864-49E3-8BA9-E2F602F69911}" destId="{D56562D9-D43B-4518-8CC5-1A714387473A}" srcOrd="1" destOrd="0" presId="urn:microsoft.com/office/officeart/2008/layout/AlternatingHexagons"/>
    <dgm:cxn modelId="{F596B21B-6EDB-4F45-956B-6CED9F63A2A8}" type="presParOf" srcId="{994AE8BE-D864-49E3-8BA9-E2F602F69911}" destId="{B5FC10B3-8AA6-47D1-B78A-1BD92F1AD400}" srcOrd="2" destOrd="0" presId="urn:microsoft.com/office/officeart/2008/layout/AlternatingHexagons"/>
    <dgm:cxn modelId="{AFABB977-A0D1-43F3-AD8B-98FBD6E0C526}" type="presParOf" srcId="{994AE8BE-D864-49E3-8BA9-E2F602F69911}" destId="{39FE29EB-4957-48A4-9019-5E050B4B70FA}" srcOrd="3" destOrd="0" presId="urn:microsoft.com/office/officeart/2008/layout/AlternatingHexagons"/>
    <dgm:cxn modelId="{5408DC75-15BA-45BC-8AFE-F8C9D1671755}" type="presParOf" srcId="{994AE8BE-D864-49E3-8BA9-E2F602F69911}" destId="{1A88AAFD-AC8E-4349-9D44-B299C1419D20}" srcOrd="4" destOrd="0" presId="urn:microsoft.com/office/officeart/2008/layout/AlternatingHexagons"/>
    <dgm:cxn modelId="{ACD72622-0650-4B01-ACC3-26E0D2EE7899}" type="presParOf" srcId="{52E63D2F-8C0F-41F3-BB36-53EFFB336FEE}" destId="{F268CF00-D921-45F0-9D61-AA420513F9CD}" srcOrd="5" destOrd="0" presId="urn:microsoft.com/office/officeart/2008/layout/AlternatingHexagons"/>
    <dgm:cxn modelId="{CD3090CE-F0DA-4457-AE66-030F359945DC}" type="presParOf" srcId="{52E63D2F-8C0F-41F3-BB36-53EFFB336FEE}" destId="{68412BDE-0344-4A4B-80E8-17F0C3F5DF73}" srcOrd="6" destOrd="0" presId="urn:microsoft.com/office/officeart/2008/layout/AlternatingHexagons"/>
    <dgm:cxn modelId="{20571D02-72FF-4DA2-AF72-B9A8E33D0DA3}" type="presParOf" srcId="{68412BDE-0344-4A4B-80E8-17F0C3F5DF73}" destId="{0E8203C8-FEE8-47CE-AC21-1F855B506A21}" srcOrd="0" destOrd="0" presId="urn:microsoft.com/office/officeart/2008/layout/AlternatingHexagons"/>
    <dgm:cxn modelId="{C61A6432-9478-4ACA-B8C0-A65C64520BDF}" type="presParOf" srcId="{68412BDE-0344-4A4B-80E8-17F0C3F5DF73}" destId="{3AFDC9BA-F4B2-4834-BDAC-D215CEF74944}" srcOrd="1" destOrd="0" presId="urn:microsoft.com/office/officeart/2008/layout/AlternatingHexagons"/>
    <dgm:cxn modelId="{816111AB-BB88-4A16-A87E-8528EE0A0426}" type="presParOf" srcId="{68412BDE-0344-4A4B-80E8-17F0C3F5DF73}" destId="{C714D014-A1E8-4363-9BC1-3F1D5955D55C}" srcOrd="2" destOrd="0" presId="urn:microsoft.com/office/officeart/2008/layout/AlternatingHexagons"/>
    <dgm:cxn modelId="{F87FDA00-2746-4CD5-B975-D9186EB64538}" type="presParOf" srcId="{68412BDE-0344-4A4B-80E8-17F0C3F5DF73}" destId="{E57069A6-8BDF-4082-A322-DB9E5FF80710}" srcOrd="3" destOrd="0" presId="urn:microsoft.com/office/officeart/2008/layout/AlternatingHexagons"/>
    <dgm:cxn modelId="{356EAB0B-42AA-474A-8FBD-3F97AA1C1C00}" type="presParOf" srcId="{68412BDE-0344-4A4B-80E8-17F0C3F5DF73}" destId="{2C24DD84-19B8-4C7A-BA03-E0565B015A7A}"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7E6B3A-5491-4DA5-ABBF-1200DDD19B1C}">
      <dsp:nvSpPr>
        <dsp:cNvPr id="0" name=""/>
        <dsp:cNvSpPr/>
      </dsp:nvSpPr>
      <dsp:spPr>
        <a:xfrm rot="5400000">
          <a:off x="3953597" y="130002"/>
          <a:ext cx="1970282" cy="1714145"/>
        </a:xfrm>
        <a:prstGeom prst="hexagon">
          <a:avLst>
            <a:gd name="adj" fmla="val 25000"/>
            <a:gd name="vf" fmla="val 11547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58 talks published onto </a:t>
          </a:r>
          <a:r>
            <a:rPr lang="en-US" sz="1300" kern="1200" dirty="0" err="1"/>
            <a:t>TEDx</a:t>
          </a:r>
          <a:r>
            <a:rPr lang="en-US" sz="1300" kern="1200" dirty="0"/>
            <a:t> YouTube channel with 39.7m subscribers</a:t>
          </a:r>
        </a:p>
      </dsp:txBody>
      <dsp:txXfrm rot="-5400000">
        <a:off x="4348786" y="308970"/>
        <a:ext cx="1179903" cy="1356210"/>
      </dsp:txXfrm>
    </dsp:sp>
    <dsp:sp modelId="{FADF12B2-E155-41F6-B3B5-73D6A3C6EEFD}">
      <dsp:nvSpPr>
        <dsp:cNvPr id="0" name=""/>
        <dsp:cNvSpPr/>
      </dsp:nvSpPr>
      <dsp:spPr>
        <a:xfrm>
          <a:off x="5847827" y="395990"/>
          <a:ext cx="2198835" cy="1182169"/>
        </a:xfrm>
        <a:prstGeom prst="rect">
          <a:avLst/>
        </a:prstGeom>
        <a:noFill/>
        <a:ln>
          <a:noFill/>
        </a:ln>
        <a:effectLst/>
      </dsp:spPr>
      <dsp:style>
        <a:lnRef idx="0">
          <a:scrgbClr r="0" g="0" b="0"/>
        </a:lnRef>
        <a:fillRef idx="0">
          <a:scrgbClr r="0" g="0" b="0"/>
        </a:fillRef>
        <a:effectRef idx="0">
          <a:scrgbClr r="0" g="0" b="0"/>
        </a:effectRef>
        <a:fontRef idx="minor"/>
      </dsp:style>
    </dsp:sp>
    <dsp:sp modelId="{D1CE6A1A-D5E6-48AF-BDE1-A606C1F41EED}">
      <dsp:nvSpPr>
        <dsp:cNvPr id="0" name=""/>
        <dsp:cNvSpPr/>
      </dsp:nvSpPr>
      <dsp:spPr>
        <a:xfrm rot="5400000">
          <a:off x="2102320" y="130002"/>
          <a:ext cx="1970282" cy="1714145"/>
        </a:xfrm>
        <a:prstGeom prst="hexagon">
          <a:avLst>
            <a:gd name="adj" fmla="val 25000"/>
            <a:gd name="vf" fmla="val 11547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t>10 </a:t>
          </a:r>
          <a:r>
            <a:rPr lang="en-US" sz="2000" kern="1200" dirty="0" err="1"/>
            <a:t>TEDxNHS</a:t>
          </a:r>
          <a:r>
            <a:rPr lang="en-US" sz="2000" kern="1200" dirty="0"/>
            <a:t> events</a:t>
          </a:r>
        </a:p>
      </dsp:txBody>
      <dsp:txXfrm rot="-5400000">
        <a:off x="2497509" y="308970"/>
        <a:ext cx="1179903" cy="1356210"/>
      </dsp:txXfrm>
    </dsp:sp>
    <dsp:sp modelId="{B149A284-E863-4C86-912A-004C779C969D}">
      <dsp:nvSpPr>
        <dsp:cNvPr id="0" name=""/>
        <dsp:cNvSpPr/>
      </dsp:nvSpPr>
      <dsp:spPr>
        <a:xfrm rot="5400000">
          <a:off x="3024412" y="1802378"/>
          <a:ext cx="1970282" cy="1714145"/>
        </a:xfrm>
        <a:prstGeom prst="hexagon">
          <a:avLst>
            <a:gd name="adj" fmla="val 25000"/>
            <a:gd name="vf" fmla="val 11547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Millions of YouTube views</a:t>
          </a:r>
        </a:p>
      </dsp:txBody>
      <dsp:txXfrm rot="-5400000">
        <a:off x="3419601" y="1981346"/>
        <a:ext cx="1179903" cy="1356210"/>
      </dsp:txXfrm>
    </dsp:sp>
    <dsp:sp modelId="{CD5B8AC4-18A9-4E94-BB53-FB3CB76C7CAF}">
      <dsp:nvSpPr>
        <dsp:cNvPr id="0" name=""/>
        <dsp:cNvSpPr/>
      </dsp:nvSpPr>
      <dsp:spPr>
        <a:xfrm>
          <a:off x="953645" y="2068366"/>
          <a:ext cx="2127904" cy="1182169"/>
        </a:xfrm>
        <a:prstGeom prst="rect">
          <a:avLst/>
        </a:prstGeom>
        <a:noFill/>
        <a:ln>
          <a:noFill/>
        </a:ln>
        <a:effectLst/>
      </dsp:spPr>
      <dsp:style>
        <a:lnRef idx="0">
          <a:scrgbClr r="0" g="0" b="0"/>
        </a:lnRef>
        <a:fillRef idx="0">
          <a:scrgbClr r="0" g="0" b="0"/>
        </a:fillRef>
        <a:effectRef idx="0">
          <a:scrgbClr r="0" g="0" b="0"/>
        </a:effectRef>
        <a:fontRef idx="minor"/>
      </dsp:style>
    </dsp:sp>
    <dsp:sp modelId="{4D36265C-2CFD-45BA-AB98-A891D79C6D2F}">
      <dsp:nvSpPr>
        <dsp:cNvPr id="0" name=""/>
        <dsp:cNvSpPr/>
      </dsp:nvSpPr>
      <dsp:spPr>
        <a:xfrm rot="5400000">
          <a:off x="4875689" y="1802378"/>
          <a:ext cx="1970282" cy="1714145"/>
        </a:xfrm>
        <a:prstGeom prst="hexagon">
          <a:avLst>
            <a:gd name="adj" fmla="val 25000"/>
            <a:gd name="vf" fmla="val 11547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US" sz="1700" kern="1200" dirty="0"/>
            <a:t>2500 in person attendances at </a:t>
          </a:r>
          <a:r>
            <a:rPr lang="en-US" sz="1700" kern="1200" dirty="0" err="1"/>
            <a:t>TEDxNHS</a:t>
          </a:r>
          <a:r>
            <a:rPr lang="en-US" sz="1700" kern="1200" dirty="0"/>
            <a:t> events</a:t>
          </a:r>
        </a:p>
      </dsp:txBody>
      <dsp:txXfrm rot="-5400000">
        <a:off x="5270878" y="1981346"/>
        <a:ext cx="1179903" cy="1356210"/>
      </dsp:txXfrm>
    </dsp:sp>
    <dsp:sp modelId="{47618B76-4B2B-4FB2-A66C-DE144AF05F7C}">
      <dsp:nvSpPr>
        <dsp:cNvPr id="0" name=""/>
        <dsp:cNvSpPr/>
      </dsp:nvSpPr>
      <dsp:spPr>
        <a:xfrm rot="5400000">
          <a:off x="3953597" y="3474754"/>
          <a:ext cx="1970282" cy="1714145"/>
        </a:xfrm>
        <a:prstGeom prst="hexagon">
          <a:avLst>
            <a:gd name="adj" fmla="val 25000"/>
            <a:gd name="vf" fmla="val 11547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Awarded ‘Legacy License’ status from TED</a:t>
          </a:r>
        </a:p>
      </dsp:txBody>
      <dsp:txXfrm rot="-5400000">
        <a:off x="4348786" y="3653722"/>
        <a:ext cx="1179903" cy="1356210"/>
      </dsp:txXfrm>
    </dsp:sp>
    <dsp:sp modelId="{D56562D9-D43B-4518-8CC5-1A714387473A}">
      <dsp:nvSpPr>
        <dsp:cNvPr id="0" name=""/>
        <dsp:cNvSpPr/>
      </dsp:nvSpPr>
      <dsp:spPr>
        <a:xfrm>
          <a:off x="5847827" y="3740742"/>
          <a:ext cx="2198835" cy="1182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endParaRPr lang="en-US" sz="1300" kern="1200"/>
        </a:p>
      </dsp:txBody>
      <dsp:txXfrm>
        <a:off x="5847827" y="3740742"/>
        <a:ext cx="2198835" cy="1182169"/>
      </dsp:txXfrm>
    </dsp:sp>
    <dsp:sp modelId="{1A88AAFD-AC8E-4349-9D44-B299C1419D20}">
      <dsp:nvSpPr>
        <dsp:cNvPr id="0" name=""/>
        <dsp:cNvSpPr/>
      </dsp:nvSpPr>
      <dsp:spPr>
        <a:xfrm rot="5400000">
          <a:off x="2102320" y="3474754"/>
          <a:ext cx="1970282" cy="1714145"/>
        </a:xfrm>
        <a:prstGeom prst="hexagon">
          <a:avLst>
            <a:gd name="adj" fmla="val 25000"/>
            <a:gd name="vf" fmla="val 11547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The only TEDx team which represents the NHS</a:t>
          </a:r>
        </a:p>
      </dsp:txBody>
      <dsp:txXfrm rot="-5400000">
        <a:off x="2497509" y="3653722"/>
        <a:ext cx="1179903" cy="1356210"/>
      </dsp:txXfrm>
    </dsp:sp>
    <dsp:sp modelId="{0E8203C8-FEE8-47CE-AC21-1F855B506A21}">
      <dsp:nvSpPr>
        <dsp:cNvPr id="0" name=""/>
        <dsp:cNvSpPr/>
      </dsp:nvSpPr>
      <dsp:spPr>
        <a:xfrm rot="5400000">
          <a:off x="5789312" y="3447899"/>
          <a:ext cx="1970282" cy="1714145"/>
        </a:xfrm>
        <a:prstGeom prst="hexagon">
          <a:avLst>
            <a:gd name="adj" fmla="val 25000"/>
            <a:gd name="vf" fmla="val 11547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+100 leaders developed through participation in the </a:t>
          </a:r>
          <a:r>
            <a:rPr lang="en-US" sz="1300" kern="1200" dirty="0" err="1"/>
            <a:t>TEDxNHS</a:t>
          </a:r>
          <a:r>
            <a:rPr lang="en-US" sz="1300" kern="1200" dirty="0"/>
            <a:t> Team</a:t>
          </a:r>
        </a:p>
      </dsp:txBody>
      <dsp:txXfrm rot="-5400000">
        <a:off x="6184501" y="3626867"/>
        <a:ext cx="1179903" cy="1356210"/>
      </dsp:txXfrm>
    </dsp:sp>
    <dsp:sp modelId="{3AFDC9BA-F4B2-4834-BDAC-D215CEF74944}">
      <dsp:nvSpPr>
        <dsp:cNvPr id="0" name=""/>
        <dsp:cNvSpPr/>
      </dsp:nvSpPr>
      <dsp:spPr>
        <a:xfrm>
          <a:off x="953645" y="5413117"/>
          <a:ext cx="2127904" cy="1182169"/>
        </a:xfrm>
        <a:prstGeom prst="rect">
          <a:avLst/>
        </a:prstGeom>
        <a:noFill/>
        <a:ln>
          <a:noFill/>
        </a:ln>
        <a:effectLst/>
      </dsp:spPr>
      <dsp:style>
        <a:lnRef idx="0">
          <a:scrgbClr r="0" g="0" b="0"/>
        </a:lnRef>
        <a:fillRef idx="0">
          <a:scrgbClr r="0" g="0" b="0"/>
        </a:fillRef>
        <a:effectRef idx="0">
          <a:scrgbClr r="0" g="0" b="0"/>
        </a:effectRef>
        <a:fontRef idx="minor"/>
      </dsp:style>
    </dsp:sp>
    <dsp:sp modelId="{2C24DD84-19B8-4C7A-BA03-E0565B015A7A}">
      <dsp:nvSpPr>
        <dsp:cNvPr id="0" name=""/>
        <dsp:cNvSpPr/>
      </dsp:nvSpPr>
      <dsp:spPr>
        <a:xfrm rot="5400000">
          <a:off x="5808030" y="161980"/>
          <a:ext cx="1970282" cy="1714145"/>
        </a:xfrm>
        <a:prstGeom prst="hexagon">
          <a:avLst>
            <a:gd name="adj" fmla="val 25000"/>
            <a:gd name="vf" fmla="val 11547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Long standing partnerships developed with our partners</a:t>
          </a:r>
        </a:p>
      </dsp:txBody>
      <dsp:txXfrm rot="-5400000">
        <a:off x="6203219" y="340948"/>
        <a:ext cx="1179903" cy="1356210"/>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3_Title Slide" type="title">
  <p:cSld name="TITLE">
    <p:spTree>
      <p:nvGrpSpPr>
        <p:cNvPr id="1" name="Shape 15"/>
        <p:cNvGrpSpPr/>
        <p:nvPr/>
      </p:nvGrpSpPr>
      <p:grpSpPr>
        <a:xfrm>
          <a:off x="0" y="0"/>
          <a:ext cx="0" cy="0"/>
          <a:chOff x="0" y="0"/>
          <a:chExt cx="0" cy="0"/>
        </a:xfrm>
      </p:grpSpPr>
      <p:sp>
        <p:nvSpPr>
          <p:cNvPr id="16" name="Google Shape;16;p1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21" name="Google Shape;21;p10"/>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2" name="Google Shape;22;p10" descr="A picture containing drawing&#10;&#10;Description automatically generated"/>
          <p:cNvPicPr preferRelativeResize="0"/>
          <p:nvPr/>
        </p:nvPicPr>
        <p:blipFill rotWithShape="1">
          <a:blip r:embed="rId2">
            <a:alphaModFix/>
          </a:blip>
          <a:srcRect b="16333"/>
          <a:stretch/>
        </p:blipFill>
        <p:spPr>
          <a:xfrm>
            <a:off x="4867518" y="5889077"/>
            <a:ext cx="2456964" cy="83239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2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4" name="Google Shape;10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2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2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4"/>
        <p:cNvGrpSpPr/>
        <p:nvPr/>
      </p:nvGrpSpPr>
      <p:grpSpPr>
        <a:xfrm>
          <a:off x="0" y="0"/>
          <a:ext cx="0" cy="0"/>
          <a:chOff x="0" y="0"/>
          <a:chExt cx="0" cy="0"/>
        </a:xfrm>
      </p:grpSpPr>
      <p:sp>
        <p:nvSpPr>
          <p:cNvPr id="115" name="Google Shape;115;p2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2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7" name="Google Shape;117;p2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2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9" name="Google Shape;119;p2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3"/>
        <p:cNvGrpSpPr/>
        <p:nvPr/>
      </p:nvGrpSpPr>
      <p:grpSpPr>
        <a:xfrm>
          <a:off x="0" y="0"/>
          <a:ext cx="0" cy="0"/>
          <a:chOff x="0" y="0"/>
          <a:chExt cx="0" cy="0"/>
        </a:xfrm>
      </p:grpSpPr>
      <p:sp>
        <p:nvSpPr>
          <p:cNvPr id="124" name="Google Shape;124;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2"/>
        <p:cNvGrpSpPr/>
        <p:nvPr/>
      </p:nvGrpSpPr>
      <p:grpSpPr>
        <a:xfrm>
          <a:off x="0" y="0"/>
          <a:ext cx="0" cy="0"/>
          <a:chOff x="0" y="0"/>
          <a:chExt cx="0" cy="0"/>
        </a:xfrm>
      </p:grpSpPr>
      <p:sp>
        <p:nvSpPr>
          <p:cNvPr id="133" name="Google Shape;133;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4" name="Google Shape;134;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5" name="Google Shape;135;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6" name="Google Shape;136;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9"/>
        <p:cNvGrpSpPr/>
        <p:nvPr/>
      </p:nvGrpSpPr>
      <p:grpSpPr>
        <a:xfrm>
          <a:off x="0" y="0"/>
          <a:ext cx="0" cy="0"/>
          <a:chOff x="0" y="0"/>
          <a:chExt cx="0" cy="0"/>
        </a:xfrm>
      </p:grpSpPr>
      <p:sp>
        <p:nvSpPr>
          <p:cNvPr id="140" name="Google Shape;140;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1" name="Google Shape;141;p26"/>
          <p:cNvSpPr>
            <a:spLocks noGrp="1"/>
          </p:cNvSpPr>
          <p:nvPr>
            <p:ph type="pic" idx="2"/>
          </p:nvPr>
        </p:nvSpPr>
        <p:spPr>
          <a:xfrm>
            <a:off x="5183188" y="987425"/>
            <a:ext cx="6172200" cy="4873625"/>
          </a:xfrm>
          <a:prstGeom prst="rect">
            <a:avLst/>
          </a:prstGeom>
          <a:noFill/>
          <a:ln>
            <a:noFill/>
          </a:ln>
        </p:spPr>
      </p:sp>
      <p:sp>
        <p:nvSpPr>
          <p:cNvPr id="142" name="Google Shape;142;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3" name="Google Shape;143;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6"/>
        <p:cNvGrpSpPr/>
        <p:nvPr/>
      </p:nvGrpSpPr>
      <p:grpSpPr>
        <a:xfrm>
          <a:off x="0" y="0"/>
          <a:ext cx="0" cy="0"/>
          <a:chOff x="0" y="0"/>
          <a:chExt cx="0" cy="0"/>
        </a:xfrm>
      </p:grpSpPr>
      <p:sp>
        <p:nvSpPr>
          <p:cNvPr id="147" name="Google Shape;147;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8" name="Google Shape;148;p2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2"/>
        <p:cNvGrpSpPr/>
        <p:nvPr/>
      </p:nvGrpSpPr>
      <p:grpSpPr>
        <a:xfrm>
          <a:off x="0" y="0"/>
          <a:ext cx="0" cy="0"/>
          <a:chOff x="0" y="0"/>
          <a:chExt cx="0" cy="0"/>
        </a:xfrm>
      </p:grpSpPr>
      <p:sp>
        <p:nvSpPr>
          <p:cNvPr id="153" name="Google Shape;153;p2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4" name="Google Shape;154;p2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4C63AF-7DE0-4065-BE99-3B90D66F4248}" type="datetimeFigureOut">
              <a:rPr lang="en-GB" smtClean="0"/>
              <a:t>23/04/2025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0B3C51-43A9-45F4-8F40-E99CD8DED1B5}" type="slidenum">
              <a:rPr lang="en-GB" smtClean="0"/>
              <a:t>‹#›</a:t>
            </a:fld>
            <a:endParaRPr lang="en-GB"/>
          </a:p>
        </p:txBody>
      </p:sp>
    </p:spTree>
    <p:extLst>
      <p:ext uri="{BB962C8B-B14F-4D97-AF65-F5344CB8AC3E}">
        <p14:creationId xmlns:p14="http://schemas.microsoft.com/office/powerpoint/2010/main" val="271793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23"/>
        <p:cNvGrpSpPr/>
        <p:nvPr/>
      </p:nvGrpSpPr>
      <p:grpSpPr>
        <a:xfrm>
          <a:off x="0" y="0"/>
          <a:ext cx="0" cy="0"/>
          <a:chOff x="0" y="0"/>
          <a:chExt cx="0" cy="0"/>
        </a:xfrm>
      </p:grpSpPr>
      <p:sp>
        <p:nvSpPr>
          <p:cNvPr id="24" name="Google Shape;24;p1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6" name="Google Shape;2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29" name="Google Shape;29;p11"/>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0" name="Google Shape;30;p11" descr="A picture containing drawing&#10;&#10;Description automatically generated"/>
          <p:cNvPicPr preferRelativeResize="0"/>
          <p:nvPr/>
        </p:nvPicPr>
        <p:blipFill rotWithShape="1">
          <a:blip r:embed="rId2">
            <a:alphaModFix/>
          </a:blip>
          <a:srcRect b="16333"/>
          <a:stretch/>
        </p:blipFill>
        <p:spPr>
          <a:xfrm>
            <a:off x="9439518" y="289965"/>
            <a:ext cx="2456964" cy="832398"/>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4C63AF-7DE0-4065-BE99-3B90D66F4248}" type="datetimeFigureOut">
              <a:rPr lang="en-GB" smtClean="0"/>
              <a:t>23/04/2025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0B3C51-43A9-45F4-8F40-E99CD8DED1B5}" type="slidenum">
              <a:rPr lang="en-GB" smtClean="0"/>
              <a:t>‹#›</a:t>
            </a:fld>
            <a:endParaRPr lang="en-GB"/>
          </a:p>
        </p:txBody>
      </p:sp>
    </p:spTree>
    <p:extLst>
      <p:ext uri="{BB962C8B-B14F-4D97-AF65-F5344CB8AC3E}">
        <p14:creationId xmlns:p14="http://schemas.microsoft.com/office/powerpoint/2010/main" val="12740077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4C63AF-7DE0-4065-BE99-3B90D66F4248}" type="datetimeFigureOut">
              <a:rPr lang="en-GB" smtClean="0"/>
              <a:t>23/04/2025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0B3C51-43A9-45F4-8F40-E99CD8DED1B5}" type="slidenum">
              <a:rPr lang="en-GB" smtClean="0"/>
              <a:t>‹#›</a:t>
            </a:fld>
            <a:endParaRPr lang="en-GB"/>
          </a:p>
        </p:txBody>
      </p:sp>
    </p:spTree>
    <p:extLst>
      <p:ext uri="{BB962C8B-B14F-4D97-AF65-F5344CB8AC3E}">
        <p14:creationId xmlns:p14="http://schemas.microsoft.com/office/powerpoint/2010/main" val="23551428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4C63AF-7DE0-4065-BE99-3B90D66F4248}" type="datetimeFigureOut">
              <a:rPr lang="en-GB" smtClean="0"/>
              <a:t>23/04/2025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0B3C51-43A9-45F4-8F40-E99CD8DED1B5}" type="slidenum">
              <a:rPr lang="en-GB" smtClean="0"/>
              <a:t>‹#›</a:t>
            </a:fld>
            <a:endParaRPr lang="en-GB"/>
          </a:p>
        </p:txBody>
      </p:sp>
    </p:spTree>
    <p:extLst>
      <p:ext uri="{BB962C8B-B14F-4D97-AF65-F5344CB8AC3E}">
        <p14:creationId xmlns:p14="http://schemas.microsoft.com/office/powerpoint/2010/main" val="31434279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4C63AF-7DE0-4065-BE99-3B90D66F4248}" type="datetimeFigureOut">
              <a:rPr lang="en-GB" smtClean="0"/>
              <a:t>23/04/2025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60B3C51-43A9-45F4-8F40-E99CD8DED1B5}" type="slidenum">
              <a:rPr lang="en-GB" smtClean="0"/>
              <a:t>‹#›</a:t>
            </a:fld>
            <a:endParaRPr lang="en-GB"/>
          </a:p>
        </p:txBody>
      </p:sp>
    </p:spTree>
    <p:extLst>
      <p:ext uri="{BB962C8B-B14F-4D97-AF65-F5344CB8AC3E}">
        <p14:creationId xmlns:p14="http://schemas.microsoft.com/office/powerpoint/2010/main" val="30209563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24C63AF-7DE0-4065-BE99-3B90D66F4248}" type="datetimeFigureOut">
              <a:rPr lang="en-GB" smtClean="0"/>
              <a:t>23/04/2025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60B3C51-43A9-45F4-8F40-E99CD8DED1B5}" type="slidenum">
              <a:rPr lang="en-GB" smtClean="0"/>
              <a:t>‹#›</a:t>
            </a:fld>
            <a:endParaRPr lang="en-GB"/>
          </a:p>
        </p:txBody>
      </p:sp>
    </p:spTree>
    <p:extLst>
      <p:ext uri="{BB962C8B-B14F-4D97-AF65-F5344CB8AC3E}">
        <p14:creationId xmlns:p14="http://schemas.microsoft.com/office/powerpoint/2010/main" val="38321783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4C63AF-7DE0-4065-BE99-3B90D66F4248}" type="datetimeFigureOut">
              <a:rPr lang="en-GB" smtClean="0"/>
              <a:t>23/04/2025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60B3C51-43A9-45F4-8F40-E99CD8DED1B5}" type="slidenum">
              <a:rPr lang="en-GB" smtClean="0"/>
              <a:t>‹#›</a:t>
            </a:fld>
            <a:endParaRPr lang="en-GB"/>
          </a:p>
        </p:txBody>
      </p:sp>
    </p:spTree>
    <p:extLst>
      <p:ext uri="{BB962C8B-B14F-4D97-AF65-F5344CB8AC3E}">
        <p14:creationId xmlns:p14="http://schemas.microsoft.com/office/powerpoint/2010/main" val="35083988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4C63AF-7DE0-4065-BE99-3B90D66F4248}" type="datetimeFigureOut">
              <a:rPr lang="en-GB" smtClean="0"/>
              <a:t>23/04/2025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0B3C51-43A9-45F4-8F40-E99CD8DED1B5}" type="slidenum">
              <a:rPr lang="en-GB" smtClean="0"/>
              <a:t>‹#›</a:t>
            </a:fld>
            <a:endParaRPr lang="en-GB"/>
          </a:p>
        </p:txBody>
      </p:sp>
    </p:spTree>
    <p:extLst>
      <p:ext uri="{BB962C8B-B14F-4D97-AF65-F5344CB8AC3E}">
        <p14:creationId xmlns:p14="http://schemas.microsoft.com/office/powerpoint/2010/main" val="11308265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4C63AF-7DE0-4065-BE99-3B90D66F4248}" type="datetimeFigureOut">
              <a:rPr lang="en-GB" smtClean="0"/>
              <a:t>23/04/2025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0B3C51-43A9-45F4-8F40-E99CD8DED1B5}" type="slidenum">
              <a:rPr lang="en-GB" smtClean="0"/>
              <a:t>‹#›</a:t>
            </a:fld>
            <a:endParaRPr lang="en-GB"/>
          </a:p>
        </p:txBody>
      </p:sp>
    </p:spTree>
    <p:extLst>
      <p:ext uri="{BB962C8B-B14F-4D97-AF65-F5344CB8AC3E}">
        <p14:creationId xmlns:p14="http://schemas.microsoft.com/office/powerpoint/2010/main" val="3055313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4C63AF-7DE0-4065-BE99-3B90D66F4248}" type="datetimeFigureOut">
              <a:rPr lang="en-GB" smtClean="0"/>
              <a:t>23/04/2025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0B3C51-43A9-45F4-8F40-E99CD8DED1B5}" type="slidenum">
              <a:rPr lang="en-GB" smtClean="0"/>
              <a:t>‹#›</a:t>
            </a:fld>
            <a:endParaRPr lang="en-GB"/>
          </a:p>
        </p:txBody>
      </p:sp>
    </p:spTree>
    <p:extLst>
      <p:ext uri="{BB962C8B-B14F-4D97-AF65-F5344CB8AC3E}">
        <p14:creationId xmlns:p14="http://schemas.microsoft.com/office/powerpoint/2010/main" val="41857473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4C63AF-7DE0-4065-BE99-3B90D66F4248}" type="datetimeFigureOut">
              <a:rPr lang="en-GB" smtClean="0"/>
              <a:t>23/04/2025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0B3C51-43A9-45F4-8F40-E99CD8DED1B5}" type="slidenum">
              <a:rPr lang="en-GB" smtClean="0"/>
              <a:t>‹#›</a:t>
            </a:fld>
            <a:endParaRPr lang="en-GB"/>
          </a:p>
        </p:txBody>
      </p:sp>
    </p:spTree>
    <p:extLst>
      <p:ext uri="{BB962C8B-B14F-4D97-AF65-F5344CB8AC3E}">
        <p14:creationId xmlns:p14="http://schemas.microsoft.com/office/powerpoint/2010/main" val="2027488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31"/>
        <p:cNvGrpSpPr/>
        <p:nvPr/>
      </p:nvGrpSpPr>
      <p:grpSpPr>
        <a:xfrm>
          <a:off x="0" y="0"/>
          <a:ext cx="0" cy="0"/>
          <a:chOff x="0" y="0"/>
          <a:chExt cx="0" cy="0"/>
        </a:xfrm>
      </p:grpSpPr>
      <p:sp>
        <p:nvSpPr>
          <p:cNvPr id="32" name="Google Shape;32;p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4" name="Google Shape;34;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37" name="Google Shape;37;p12"/>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8" name="Google Shape;38;p12" descr="A picture containing drawing&#10;&#10;Description automatically generated"/>
          <p:cNvPicPr preferRelativeResize="0"/>
          <p:nvPr/>
        </p:nvPicPr>
        <p:blipFill rotWithShape="1">
          <a:blip r:embed="rId2">
            <a:alphaModFix/>
          </a:blip>
          <a:srcRect b="16333"/>
          <a:stretch/>
        </p:blipFill>
        <p:spPr>
          <a:xfrm>
            <a:off x="9439518" y="5940151"/>
            <a:ext cx="2456964" cy="83239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9" name="Google Shape;59;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62"/>
        <p:cNvGrpSpPr/>
        <p:nvPr/>
      </p:nvGrpSpPr>
      <p:grpSpPr>
        <a:xfrm>
          <a:off x="0" y="0"/>
          <a:ext cx="0" cy="0"/>
          <a:chOff x="0" y="0"/>
          <a:chExt cx="0" cy="0"/>
        </a:xfrm>
      </p:grpSpPr>
      <p:sp>
        <p:nvSpPr>
          <p:cNvPr id="63" name="Google Shape;63;p1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5" name="Google Shape;6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68" name="Google Shape;68;p15"/>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9" name="Google Shape;69;p15" descr="A picture containing drawing&#10;&#10;Description automatically generated"/>
          <p:cNvPicPr preferRelativeResize="0"/>
          <p:nvPr/>
        </p:nvPicPr>
        <p:blipFill rotWithShape="1">
          <a:blip r:embed="rId2">
            <a:alphaModFix/>
          </a:blip>
          <a:srcRect b="6736"/>
          <a:stretch/>
        </p:blipFill>
        <p:spPr>
          <a:xfrm>
            <a:off x="3686842" y="4948640"/>
            <a:ext cx="5055882" cy="190936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70"/>
        <p:cNvGrpSpPr/>
        <p:nvPr/>
      </p:nvGrpSpPr>
      <p:grpSpPr>
        <a:xfrm>
          <a:off x="0" y="0"/>
          <a:ext cx="0" cy="0"/>
          <a:chOff x="0" y="0"/>
          <a:chExt cx="0" cy="0"/>
        </a:xfrm>
      </p:grpSpPr>
      <p:sp>
        <p:nvSpPr>
          <p:cNvPr id="71" name="Google Shape;71;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3" name="Google Shape;7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76" name="Google Shape;76;p16"/>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aseline="-25000">
              <a:solidFill>
                <a:schemeClr val="lt1"/>
              </a:solidFill>
              <a:latin typeface="Calibri"/>
              <a:ea typeface="Calibri"/>
              <a:cs typeface="Calibri"/>
              <a:sym typeface="Calibri"/>
            </a:endParaRPr>
          </a:p>
        </p:txBody>
      </p:sp>
      <p:pic>
        <p:nvPicPr>
          <p:cNvPr id="77" name="Google Shape;77;p16" descr="A picture containing drawing&#10;&#10;Description automatically generated"/>
          <p:cNvPicPr preferRelativeResize="0"/>
          <p:nvPr/>
        </p:nvPicPr>
        <p:blipFill rotWithShape="1">
          <a:blip r:embed="rId2">
            <a:alphaModFix/>
          </a:blip>
          <a:srcRect b="6736"/>
          <a:stretch/>
        </p:blipFill>
        <p:spPr>
          <a:xfrm>
            <a:off x="8610600" y="5416643"/>
            <a:ext cx="3514058" cy="1327088"/>
          </a:xfrm>
          <a:prstGeom prst="rect">
            <a:avLst/>
          </a:prstGeom>
          <a:noFill/>
          <a:ln>
            <a:noFill/>
          </a:ln>
        </p:spPr>
      </p:pic>
      <p:cxnSp>
        <p:nvCxnSpPr>
          <p:cNvPr id="78" name="Google Shape;78;p16"/>
          <p:cNvCxnSpPr/>
          <p:nvPr/>
        </p:nvCxnSpPr>
        <p:spPr>
          <a:xfrm>
            <a:off x="8218170" y="0"/>
            <a:ext cx="0" cy="5576609"/>
          </a:xfrm>
          <a:prstGeom prst="straightConnector1">
            <a:avLst/>
          </a:prstGeom>
          <a:noFill/>
          <a:ln w="139700" cap="flat" cmpd="sng">
            <a:solidFill>
              <a:srgbClr val="E62B1E"/>
            </a:solidFill>
            <a:prstDash val="solid"/>
            <a:miter lim="800000"/>
            <a:headEnd type="none" w="sm" len="sm"/>
            <a:tailEnd type="none" w="sm" len="sm"/>
          </a:ln>
        </p:spPr>
      </p:cxnSp>
      <p:sp>
        <p:nvSpPr>
          <p:cNvPr id="79" name="Google Shape;79;p16"/>
          <p:cNvSpPr/>
          <p:nvPr/>
        </p:nvSpPr>
        <p:spPr>
          <a:xfrm rot="-5400000">
            <a:off x="7869461" y="5336727"/>
            <a:ext cx="718398" cy="141517"/>
          </a:xfrm>
          <a:prstGeom prst="flowChartOnlineStorage">
            <a:avLst/>
          </a:prstGeom>
          <a:solidFill>
            <a:srgbClr val="E62B1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80"/>
        <p:cNvGrpSpPr/>
        <p:nvPr/>
      </p:nvGrpSpPr>
      <p:grpSpPr>
        <a:xfrm>
          <a:off x="0" y="0"/>
          <a:ext cx="0" cy="0"/>
          <a:chOff x="0" y="0"/>
          <a:chExt cx="0" cy="0"/>
        </a:xfrm>
      </p:grpSpPr>
      <p:sp>
        <p:nvSpPr>
          <p:cNvPr id="81" name="Google Shape;81;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3" name="Google Shape;83;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86" name="Google Shape;86;p17"/>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7" name="Google Shape;87;p17" descr="A picture containing drawing&#10;&#10;Description automatically generated"/>
          <p:cNvPicPr preferRelativeResize="0"/>
          <p:nvPr/>
        </p:nvPicPr>
        <p:blipFill rotWithShape="1">
          <a:blip r:embed="rId2">
            <a:alphaModFix/>
          </a:blip>
          <a:srcRect/>
          <a:stretch/>
        </p:blipFill>
        <p:spPr>
          <a:xfrm>
            <a:off x="533388" y="1519423"/>
            <a:ext cx="11125223" cy="450495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88"/>
        <p:cNvGrpSpPr/>
        <p:nvPr/>
      </p:nvGrpSpPr>
      <p:grpSpPr>
        <a:xfrm>
          <a:off x="0" y="0"/>
          <a:ext cx="0" cy="0"/>
          <a:chOff x="0" y="0"/>
          <a:chExt cx="0" cy="0"/>
        </a:xfrm>
      </p:grpSpPr>
      <p:sp>
        <p:nvSpPr>
          <p:cNvPr id="89" name="Google Shape;89;p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1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1" name="Google Shape;9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94" name="Google Shape;94;p18"/>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1D1D1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4C63AF-7DE0-4065-BE99-3B90D66F4248}" type="datetimeFigureOut">
              <a:rPr lang="en-GB" smtClean="0"/>
              <a:t>23/04/2025</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0B3C51-43A9-45F4-8F40-E99CD8DED1B5}" type="slidenum">
              <a:rPr lang="en-GB" smtClean="0"/>
              <a:t>‹#›</a:t>
            </a:fld>
            <a:endParaRPr lang="en-GB"/>
          </a:p>
        </p:txBody>
      </p:sp>
    </p:spTree>
    <p:extLst>
      <p:ext uri="{BB962C8B-B14F-4D97-AF65-F5344CB8AC3E}">
        <p14:creationId xmlns:p14="http://schemas.microsoft.com/office/powerpoint/2010/main" val="423412487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hyperlink" Target="https://www.penguin.co.uk/books/442183/in-the-wars-by-arian-dr-waheed/9780552177641" TargetMode="External"/><Relationship Id="rId7" Type="http://schemas.openxmlformats.org/officeDocument/2006/relationships/hyperlink" Target="https://www.bookguild.co.uk/bookshop/healthy-gut-happy-you/" TargetMode="Externa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hyperlink" Target="https://www.hachette.co.uk/titles/rachel-clarke/dear-life/9781405543439/" TargetMode="External"/><Relationship Id="rId5" Type="http://schemas.openxmlformats.org/officeDocument/2006/relationships/hyperlink" Target="https://www.hachette.co.uk/titles/charlie-webster/why-its-ok-to-talk-about-trauma/9781801293020/" TargetMode="External"/><Relationship Id="rId4" Type="http://schemas.openxmlformats.org/officeDocument/2006/relationships/hyperlink" Target="https://www.penguin.co.uk/books/456949/creative-leadership-by-gheerawo-rama/9781804954089"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1" descr="A crowd of people watching a screen&#10;&#10;Description generated with very high confidence"/>
          <p:cNvPicPr preferRelativeResize="0"/>
          <p:nvPr/>
        </p:nvPicPr>
        <p:blipFill rotWithShape="1">
          <a:blip r:embed="rId3">
            <a:alphaModFix/>
          </a:blip>
          <a:srcRect t="43926" b="1803"/>
          <a:stretch/>
        </p:blipFill>
        <p:spPr>
          <a:xfrm>
            <a:off x="-2894" y="-131065"/>
            <a:ext cx="12194894" cy="5275942"/>
          </a:xfrm>
          <a:prstGeom prst="rect">
            <a:avLst/>
          </a:prstGeom>
          <a:noFill/>
          <a:ln>
            <a:noFill/>
          </a:ln>
        </p:spPr>
      </p:pic>
      <p:sp>
        <p:nvSpPr>
          <p:cNvPr id="163" name="Google Shape;163;p1"/>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i="0" u="none" strike="noStrike" cap="none">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64" name="Google Shape;164;p1"/>
          <p:cNvSpPr txBox="1">
            <a:spLocks noGrp="1"/>
          </p:cNvSpPr>
          <p:nvPr>
            <p:ph type="ctrTitle"/>
          </p:nvPr>
        </p:nvSpPr>
        <p:spPr>
          <a:xfrm>
            <a:off x="1738715" y="3542014"/>
            <a:ext cx="9144000" cy="1352491"/>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ct val="100000"/>
              <a:buFont typeface="Arial"/>
              <a:buNone/>
            </a:pPr>
            <a:r>
              <a:rPr lang="en-GB" sz="4800" b="1" dirty="0" err="1">
                <a:solidFill>
                  <a:schemeClr val="lt1"/>
                </a:solidFill>
                <a:latin typeface="Arial"/>
                <a:ea typeface="Arial"/>
                <a:cs typeface="Arial"/>
                <a:sym typeface="Arial"/>
              </a:rPr>
              <a:t>TEDxNHS</a:t>
            </a:r>
            <a:r>
              <a:rPr lang="en-GB" sz="4800" b="1" dirty="0">
                <a:solidFill>
                  <a:schemeClr val="lt1"/>
                </a:solidFill>
                <a:latin typeface="Arial"/>
                <a:ea typeface="Arial"/>
                <a:cs typeface="Arial"/>
                <a:sym typeface="Arial"/>
              </a:rPr>
              <a:t> Partnership</a:t>
            </a:r>
            <a:endParaRPr sz="4400" dirty="0"/>
          </a:p>
        </p:txBody>
      </p:sp>
      <p:sp>
        <p:nvSpPr>
          <p:cNvPr id="165" name="Google Shape;165;p1"/>
          <p:cNvSpPr/>
          <p:nvPr/>
        </p:nvSpPr>
        <p:spPr>
          <a:xfrm>
            <a:off x="5878880" y="5329542"/>
            <a:ext cx="671805" cy="113015"/>
          </a:xfrm>
          <a:prstGeom prst="rect">
            <a:avLst/>
          </a:prstGeom>
          <a:solidFill>
            <a:srgbClr val="E62B1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2" descr="A person standing in front of a crowd&#10;&#10;Description automatically generated"/>
          <p:cNvPicPr preferRelativeResize="0"/>
          <p:nvPr/>
        </p:nvPicPr>
        <p:blipFill rotWithShape="1">
          <a:blip r:embed="rId3">
            <a:alphaModFix/>
          </a:blip>
          <a:srcRect l="-7" t="6880" r="2073" b="50000"/>
          <a:stretch/>
        </p:blipFill>
        <p:spPr>
          <a:xfrm>
            <a:off x="-1626" y="-1468337"/>
            <a:ext cx="12192813" cy="3375443"/>
          </a:xfrm>
          <a:prstGeom prst="rect">
            <a:avLst/>
          </a:prstGeom>
          <a:noFill/>
          <a:ln>
            <a:noFill/>
          </a:ln>
        </p:spPr>
      </p:pic>
      <p:sp>
        <p:nvSpPr>
          <p:cNvPr id="171" name="Google Shape;171;p2"/>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72" name="Google Shape;172;p2"/>
          <p:cNvSpPr txBox="1"/>
          <p:nvPr/>
        </p:nvSpPr>
        <p:spPr>
          <a:xfrm>
            <a:off x="849086" y="2501384"/>
            <a:ext cx="10698480" cy="313928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600" b="1" i="0" u="none" strike="noStrike" dirty="0">
                <a:solidFill>
                  <a:srgbClr val="FFFFFF"/>
                </a:solidFill>
                <a:latin typeface="Arial"/>
                <a:ea typeface="Arial"/>
                <a:cs typeface="Arial"/>
                <a:sym typeface="Arial"/>
              </a:rPr>
              <a:t>TED is </a:t>
            </a:r>
            <a:r>
              <a:rPr lang="en-GB" sz="3600" b="1" i="0" u="none" strike="noStrike" dirty="0">
                <a:solidFill>
                  <a:srgbClr val="FF0000"/>
                </a:solidFill>
                <a:latin typeface="Arial"/>
                <a:ea typeface="Arial"/>
                <a:cs typeface="Arial"/>
                <a:sym typeface="Arial"/>
              </a:rPr>
              <a:t>ideas change everything</a:t>
            </a:r>
            <a:endParaRPr dirty="0"/>
          </a:p>
          <a:p>
            <a:pPr marL="0" marR="0" lvl="0" indent="0" algn="l" rtl="0">
              <a:spcBef>
                <a:spcPts val="0"/>
              </a:spcBef>
              <a:spcAft>
                <a:spcPts val="0"/>
              </a:spcAft>
              <a:buNone/>
            </a:pPr>
            <a:endParaRPr sz="1800" b="0" i="0" u="none" strike="noStrike" dirty="0">
              <a:solidFill>
                <a:srgbClr val="FFFFFF"/>
              </a:solidFill>
              <a:latin typeface="Arial"/>
              <a:ea typeface="Arial"/>
              <a:cs typeface="Arial"/>
              <a:sym typeface="Arial"/>
            </a:endParaRPr>
          </a:p>
          <a:p>
            <a:pPr marL="0" marR="0" lvl="0" indent="0" algn="l" rtl="0">
              <a:spcBef>
                <a:spcPts val="0"/>
              </a:spcBef>
              <a:spcAft>
                <a:spcPts val="0"/>
              </a:spcAft>
              <a:buNone/>
            </a:pPr>
            <a:r>
              <a:rPr lang="en-GB" sz="1800" b="0" i="0" u="none" strike="noStrike" dirty="0" err="1">
                <a:solidFill>
                  <a:srgbClr val="FFFFFF"/>
                </a:solidFill>
                <a:latin typeface="Arial"/>
                <a:ea typeface="Arial"/>
                <a:cs typeface="Arial"/>
                <a:sym typeface="Arial"/>
              </a:rPr>
              <a:t>TEDxNHS</a:t>
            </a:r>
            <a:r>
              <a:rPr lang="en-GB" sz="1800" b="0" i="0" u="none" strike="noStrike" dirty="0">
                <a:solidFill>
                  <a:srgbClr val="FFFFFF"/>
                </a:solidFill>
                <a:latin typeface="Arial"/>
                <a:ea typeface="Arial"/>
                <a:cs typeface="Arial"/>
                <a:sym typeface="Arial"/>
              </a:rPr>
              <a:t> is an independently organised TED event </a:t>
            </a:r>
            <a:r>
              <a:rPr lang="en-GB" sz="1800" b="0" i="1" u="none" strike="noStrike" dirty="0">
                <a:solidFill>
                  <a:srgbClr val="FFFFFF"/>
                </a:solidFill>
                <a:latin typeface="Arial"/>
                <a:ea typeface="Arial"/>
                <a:cs typeface="Arial"/>
                <a:sym typeface="Arial"/>
              </a:rPr>
              <a:t>for the NHS, by the NHS. </a:t>
            </a:r>
            <a:r>
              <a:rPr lang="en-GB" sz="1800" dirty="0">
                <a:solidFill>
                  <a:srgbClr val="FFFFFF"/>
                </a:solidFill>
                <a:latin typeface="Arial"/>
                <a:ea typeface="Arial"/>
                <a:cs typeface="Arial"/>
                <a:sym typeface="Arial"/>
              </a:rPr>
              <a:t>We represent the </a:t>
            </a:r>
            <a:r>
              <a:rPr lang="en-GB" sz="1800" dirty="0">
                <a:solidFill>
                  <a:srgbClr val="FF0000"/>
                </a:solidFill>
                <a:latin typeface="Arial"/>
                <a:ea typeface="Arial"/>
                <a:cs typeface="Arial"/>
                <a:sym typeface="Arial"/>
              </a:rPr>
              <a:t>1.5 million people </a:t>
            </a:r>
            <a:r>
              <a:rPr lang="en-GB" sz="1800" dirty="0">
                <a:solidFill>
                  <a:srgbClr val="FFFFFF"/>
                </a:solidFill>
                <a:latin typeface="Arial"/>
                <a:ea typeface="Arial"/>
                <a:cs typeface="Arial"/>
                <a:sym typeface="Arial"/>
              </a:rPr>
              <a:t>who work for the NHS and produce talks which challenge, celebrate and unite us to improve the </a:t>
            </a:r>
            <a:r>
              <a:rPr lang="en-GB" sz="1800" dirty="0">
                <a:solidFill>
                  <a:srgbClr val="FF0000"/>
                </a:solidFill>
                <a:latin typeface="Arial"/>
                <a:ea typeface="Arial"/>
                <a:cs typeface="Arial"/>
                <a:sym typeface="Arial"/>
              </a:rPr>
              <a:t>health of the nation</a:t>
            </a:r>
            <a:r>
              <a:rPr lang="en-GB" sz="1800" dirty="0">
                <a:solidFill>
                  <a:srgbClr val="FFFFFF"/>
                </a:solidFill>
                <a:latin typeface="Arial"/>
                <a:ea typeface="Arial"/>
                <a:cs typeface="Arial"/>
                <a:sym typeface="Arial"/>
              </a:rPr>
              <a:t>.</a:t>
            </a:r>
            <a:endParaRPr dirty="0"/>
          </a:p>
          <a:p>
            <a:pPr marL="0" marR="0" lvl="0" indent="0" algn="l" rtl="0">
              <a:spcBef>
                <a:spcPts val="0"/>
              </a:spcBef>
              <a:spcAft>
                <a:spcPts val="0"/>
              </a:spcAft>
              <a:buNone/>
            </a:pPr>
            <a:endParaRPr sz="1800" dirty="0">
              <a:solidFill>
                <a:srgbClr val="FFFFFF"/>
              </a:solidFill>
              <a:latin typeface="Arial"/>
              <a:ea typeface="Arial"/>
              <a:cs typeface="Arial"/>
              <a:sym typeface="Arial"/>
            </a:endParaRPr>
          </a:p>
          <a:p>
            <a:pPr marL="0" marR="0" lvl="0" indent="0" algn="l" rtl="0">
              <a:spcBef>
                <a:spcPts val="0"/>
              </a:spcBef>
              <a:spcAft>
                <a:spcPts val="0"/>
              </a:spcAft>
              <a:buNone/>
            </a:pPr>
            <a:r>
              <a:rPr lang="en-GB" sz="1800" dirty="0">
                <a:solidFill>
                  <a:srgbClr val="FFFFFF"/>
                </a:solidFill>
                <a:latin typeface="Arial"/>
                <a:ea typeface="Arial"/>
                <a:cs typeface="Arial"/>
                <a:sym typeface="Arial"/>
              </a:rPr>
              <a:t>Every year volunteers from across the NHS produce our </a:t>
            </a:r>
            <a:r>
              <a:rPr lang="en-GB" sz="1800" dirty="0" err="1">
                <a:solidFill>
                  <a:srgbClr val="FFFFFF"/>
                </a:solidFill>
                <a:latin typeface="Arial"/>
                <a:ea typeface="Arial"/>
                <a:cs typeface="Arial"/>
                <a:sym typeface="Arial"/>
              </a:rPr>
              <a:t>TEDxNHS</a:t>
            </a:r>
            <a:r>
              <a:rPr lang="en-GB" sz="1800" dirty="0">
                <a:solidFill>
                  <a:srgbClr val="FFFFFF"/>
                </a:solidFill>
                <a:latin typeface="Arial"/>
                <a:ea typeface="Arial"/>
                <a:cs typeface="Arial"/>
                <a:sym typeface="Arial"/>
              </a:rPr>
              <a:t> annual event showcasing a series of brand new </a:t>
            </a:r>
            <a:r>
              <a:rPr lang="en-GB" sz="1800" dirty="0" err="1">
                <a:solidFill>
                  <a:srgbClr val="FFFFFF"/>
                </a:solidFill>
                <a:latin typeface="Arial"/>
                <a:ea typeface="Arial"/>
                <a:cs typeface="Arial"/>
                <a:sym typeface="Arial"/>
              </a:rPr>
              <a:t>TEDx</a:t>
            </a:r>
            <a:r>
              <a:rPr lang="en-GB" sz="1800" dirty="0">
                <a:solidFill>
                  <a:srgbClr val="FFFFFF"/>
                </a:solidFill>
                <a:latin typeface="Arial"/>
                <a:ea typeface="Arial"/>
                <a:cs typeface="Arial"/>
                <a:sym typeface="Arial"/>
              </a:rPr>
              <a:t> talks. We are grateful to our partners who enable us to meet our event and production costs allowing us to continue creating high quality </a:t>
            </a:r>
            <a:r>
              <a:rPr lang="en-GB" sz="1800" dirty="0" err="1">
                <a:solidFill>
                  <a:srgbClr val="FFFFFF"/>
                </a:solidFill>
                <a:latin typeface="Arial"/>
                <a:ea typeface="Arial"/>
                <a:cs typeface="Arial"/>
                <a:sym typeface="Arial"/>
              </a:rPr>
              <a:t>TEDx</a:t>
            </a:r>
            <a:r>
              <a:rPr lang="en-GB" sz="1800" dirty="0">
                <a:solidFill>
                  <a:srgbClr val="FFFFFF"/>
                </a:solidFill>
                <a:latin typeface="Arial"/>
                <a:ea typeface="Arial"/>
                <a:cs typeface="Arial"/>
                <a:sym typeface="Arial"/>
              </a:rPr>
              <a:t> talks using storytelling for change.</a:t>
            </a:r>
            <a:br>
              <a:rPr lang="en-GB" sz="1800" dirty="0">
                <a:solidFill>
                  <a:schemeClr val="dk1"/>
                </a:solidFill>
                <a:latin typeface="Calibri"/>
                <a:ea typeface="Calibri"/>
                <a:cs typeface="Calibri"/>
                <a:sym typeface="Calibri"/>
              </a:rPr>
            </a:br>
            <a:endParaRPr sz="1800" dirty="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82;p3"/>
          <p:cNvSpPr txBox="1"/>
          <p:nvPr/>
        </p:nvSpPr>
        <p:spPr>
          <a:xfrm>
            <a:off x="1125635" y="16774"/>
            <a:ext cx="4731263" cy="937459"/>
          </a:xfrm>
          <a:prstGeom prst="rect">
            <a:avLst/>
          </a:prstGeom>
          <a:noFill/>
          <a:ln>
            <a:noFill/>
          </a:ln>
        </p:spPr>
        <p:txBody>
          <a:bodyPr spcFirstLastPara="1" wrap="square" lIns="91425" tIns="45700" rIns="91425" bIns="45700" anchor="b" anchorCtr="0">
            <a:normAutofit fontScale="92500"/>
          </a:bodyPr>
          <a:lstStyle/>
          <a:p>
            <a:pPr marL="0" marR="0" lvl="0" indent="0" algn="l" rtl="0">
              <a:lnSpc>
                <a:spcPct val="90000"/>
              </a:lnSpc>
              <a:spcBef>
                <a:spcPts val="0"/>
              </a:spcBef>
              <a:spcAft>
                <a:spcPts val="0"/>
              </a:spcAft>
              <a:buClr>
                <a:schemeClr val="lt1"/>
              </a:buClr>
              <a:buSzPts val="3600"/>
              <a:buFont typeface="Arial"/>
              <a:buNone/>
            </a:pPr>
            <a:r>
              <a:rPr lang="en-GB" sz="3600" b="1" dirty="0">
                <a:solidFill>
                  <a:schemeClr val="lt1"/>
                </a:solidFill>
              </a:rPr>
              <a:t>The </a:t>
            </a:r>
            <a:r>
              <a:rPr lang="en-GB" sz="3600" b="1" dirty="0" err="1">
                <a:solidFill>
                  <a:schemeClr val="lt1"/>
                </a:solidFill>
              </a:rPr>
              <a:t>TEDxNHS</a:t>
            </a:r>
            <a:r>
              <a:rPr lang="en-GB" sz="3600" b="1" dirty="0">
                <a:solidFill>
                  <a:schemeClr val="lt1"/>
                </a:solidFill>
              </a:rPr>
              <a:t> Mission</a:t>
            </a:r>
            <a:endParaRPr dirty="0"/>
          </a:p>
        </p:txBody>
      </p:sp>
      <p:pic>
        <p:nvPicPr>
          <p:cNvPr id="5" name="Graphic 6" descr="Hero Male with solid fill">
            <a:extLst>
              <a:ext uri="{FF2B5EF4-FFF2-40B4-BE49-F238E27FC236}">
                <a16:creationId xmlns:a16="http://schemas.microsoft.com/office/drawing/2014/main" id="{75F6F931-AF87-AACF-D41E-A2DE58FE204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09660" y="2063930"/>
            <a:ext cx="1792786" cy="1792786"/>
          </a:xfrm>
          <a:prstGeom prst="rect">
            <a:avLst/>
          </a:prstGeom>
        </p:spPr>
      </p:pic>
      <p:pic>
        <p:nvPicPr>
          <p:cNvPr id="6" name="Graphic 8" descr="Storytelling with solid fill">
            <a:extLst>
              <a:ext uri="{FF2B5EF4-FFF2-40B4-BE49-F238E27FC236}">
                <a16:creationId xmlns:a16="http://schemas.microsoft.com/office/drawing/2014/main" id="{4FE61C3E-8AD0-4772-D3EB-B0A6AFA87F5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03208" y="2063930"/>
            <a:ext cx="1792786" cy="1792786"/>
          </a:xfrm>
          <a:prstGeom prst="rect">
            <a:avLst/>
          </a:prstGeom>
        </p:spPr>
      </p:pic>
      <p:pic>
        <p:nvPicPr>
          <p:cNvPr id="7" name="Graphic 10" descr="Puzzle pieces with solid fill">
            <a:extLst>
              <a:ext uri="{FF2B5EF4-FFF2-40B4-BE49-F238E27FC236}">
                <a16:creationId xmlns:a16="http://schemas.microsoft.com/office/drawing/2014/main" id="{9BF0BCC9-2267-6577-A827-B94ED18B3A4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80877" y="2063930"/>
            <a:ext cx="1792786" cy="1792786"/>
          </a:xfrm>
          <a:prstGeom prst="rect">
            <a:avLst/>
          </a:prstGeom>
        </p:spPr>
      </p:pic>
      <p:sp>
        <p:nvSpPr>
          <p:cNvPr id="9" name="TextBox 8">
            <a:extLst>
              <a:ext uri="{FF2B5EF4-FFF2-40B4-BE49-F238E27FC236}">
                <a16:creationId xmlns:a16="http://schemas.microsoft.com/office/drawing/2014/main" id="{7BD0C772-DE7C-F704-A6F1-AADED10173EC}"/>
              </a:ext>
            </a:extLst>
          </p:cNvPr>
          <p:cNvSpPr txBox="1"/>
          <p:nvPr/>
        </p:nvSpPr>
        <p:spPr>
          <a:xfrm>
            <a:off x="815530" y="4130221"/>
            <a:ext cx="2963985" cy="830997"/>
          </a:xfrm>
          <a:prstGeom prst="rect">
            <a:avLst/>
          </a:prstGeom>
          <a:noFill/>
        </p:spPr>
        <p:txBody>
          <a:bodyPr wrap="square">
            <a:spAutoFit/>
          </a:bodyPr>
          <a:lstStyle/>
          <a:p>
            <a:pPr algn="ctr"/>
            <a:r>
              <a:rPr lang="en-GB" sz="2400" dirty="0">
                <a:solidFill>
                  <a:schemeClr val="bg1"/>
                </a:solidFill>
              </a:rPr>
              <a:t>To create a platform for untold stories</a:t>
            </a:r>
            <a:endParaRPr lang="en-GB" sz="2400" dirty="0"/>
          </a:p>
        </p:txBody>
      </p:sp>
      <p:sp>
        <p:nvSpPr>
          <p:cNvPr id="11" name="TextBox 10">
            <a:extLst>
              <a:ext uri="{FF2B5EF4-FFF2-40B4-BE49-F238E27FC236}">
                <a16:creationId xmlns:a16="http://schemas.microsoft.com/office/drawing/2014/main" id="{7BD0C772-DE7C-F704-A6F1-AADED10173EC}"/>
              </a:ext>
            </a:extLst>
          </p:cNvPr>
          <p:cNvSpPr txBox="1"/>
          <p:nvPr/>
        </p:nvSpPr>
        <p:spPr>
          <a:xfrm>
            <a:off x="8405128" y="4130221"/>
            <a:ext cx="2963985" cy="830997"/>
          </a:xfrm>
          <a:prstGeom prst="rect">
            <a:avLst/>
          </a:prstGeom>
          <a:noFill/>
        </p:spPr>
        <p:txBody>
          <a:bodyPr wrap="square">
            <a:spAutoFit/>
          </a:bodyPr>
          <a:lstStyle/>
          <a:p>
            <a:pPr algn="ctr"/>
            <a:r>
              <a:rPr lang="en-GB" sz="2400" dirty="0">
                <a:solidFill>
                  <a:schemeClr val="bg1"/>
                </a:solidFill>
              </a:rPr>
              <a:t>To develop future leaders</a:t>
            </a:r>
            <a:endParaRPr lang="en-GB" sz="2400" dirty="0"/>
          </a:p>
        </p:txBody>
      </p:sp>
      <p:sp>
        <p:nvSpPr>
          <p:cNvPr id="12" name="TextBox 11">
            <a:extLst>
              <a:ext uri="{FF2B5EF4-FFF2-40B4-BE49-F238E27FC236}">
                <a16:creationId xmlns:a16="http://schemas.microsoft.com/office/drawing/2014/main" id="{7BD0C772-DE7C-F704-A6F1-AADED10173EC}"/>
              </a:ext>
            </a:extLst>
          </p:cNvPr>
          <p:cNvSpPr txBox="1"/>
          <p:nvPr/>
        </p:nvSpPr>
        <p:spPr>
          <a:xfrm>
            <a:off x="4860740" y="4130221"/>
            <a:ext cx="2963985" cy="1200329"/>
          </a:xfrm>
          <a:prstGeom prst="rect">
            <a:avLst/>
          </a:prstGeom>
          <a:noFill/>
        </p:spPr>
        <p:txBody>
          <a:bodyPr wrap="square">
            <a:spAutoFit/>
          </a:bodyPr>
          <a:lstStyle/>
          <a:p>
            <a:pPr algn="ctr"/>
            <a:r>
              <a:rPr lang="en-GB" sz="2400" dirty="0">
                <a:solidFill>
                  <a:schemeClr val="bg1"/>
                </a:solidFill>
              </a:rPr>
              <a:t>To spread innovation in the NHS</a:t>
            </a:r>
            <a:endParaRPr lang="en-GB" sz="2400" dirty="0"/>
          </a:p>
        </p:txBody>
      </p:sp>
    </p:spTree>
    <p:extLst>
      <p:ext uri="{BB962C8B-B14F-4D97-AF65-F5344CB8AC3E}">
        <p14:creationId xmlns:p14="http://schemas.microsoft.com/office/powerpoint/2010/main" val="2161820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noGrp="1"/>
          </p:cNvGraphicFramePr>
          <p:nvPr>
            <p:ph idx="1"/>
            <p:extLst>
              <p:ext uri="{D42A27DB-BD31-4B8C-83A1-F6EECF244321}">
                <p14:modId xmlns:p14="http://schemas.microsoft.com/office/powerpoint/2010/main" val="3873684511"/>
              </p:ext>
            </p:extLst>
          </p:nvPr>
        </p:nvGraphicFramePr>
        <p:xfrm>
          <a:off x="-901337" y="1146882"/>
          <a:ext cx="9000308" cy="69912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TEDXNHS – Ideas worth spreadi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89520" y="3689751"/>
            <a:ext cx="4385180" cy="2750237"/>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82;p3"/>
          <p:cNvSpPr txBox="1"/>
          <p:nvPr/>
        </p:nvSpPr>
        <p:spPr>
          <a:xfrm>
            <a:off x="1125635" y="16774"/>
            <a:ext cx="4731263" cy="937459"/>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3600"/>
              <a:buFont typeface="Arial"/>
              <a:buNone/>
            </a:pPr>
            <a:r>
              <a:rPr lang="en-GB" sz="3600" b="1" dirty="0">
                <a:solidFill>
                  <a:schemeClr val="lt1"/>
                </a:solidFill>
              </a:rPr>
              <a:t>Our Reach</a:t>
            </a:r>
            <a:endParaRPr dirty="0"/>
          </a:p>
        </p:txBody>
      </p:sp>
    </p:spTree>
    <p:extLst>
      <p:ext uri="{BB962C8B-B14F-4D97-AF65-F5344CB8AC3E}">
        <p14:creationId xmlns:p14="http://schemas.microsoft.com/office/powerpoint/2010/main" val="2680942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82;p3"/>
          <p:cNvSpPr txBox="1"/>
          <p:nvPr/>
        </p:nvSpPr>
        <p:spPr>
          <a:xfrm>
            <a:off x="1125635" y="16774"/>
            <a:ext cx="4731263" cy="937459"/>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3600"/>
              <a:buFont typeface="Arial"/>
              <a:buNone/>
            </a:pPr>
            <a:r>
              <a:rPr lang="en-GB" sz="3600" b="1" dirty="0">
                <a:solidFill>
                  <a:schemeClr val="lt1"/>
                </a:solidFill>
              </a:rPr>
              <a:t>Speaker Impact </a:t>
            </a:r>
            <a:endParaRPr dirty="0"/>
          </a:p>
        </p:txBody>
      </p:sp>
      <p:pic>
        <p:nvPicPr>
          <p:cNvPr id="2" name="Picture 1"/>
          <p:cNvPicPr>
            <a:picLocks noChangeAspect="1"/>
          </p:cNvPicPr>
          <p:nvPr/>
        </p:nvPicPr>
        <p:blipFill rotWithShape="1">
          <a:blip r:embed="rId2"/>
          <a:srcRect l="14310" t="27494" r="45476" b="6792"/>
          <a:stretch/>
        </p:blipFill>
        <p:spPr>
          <a:xfrm>
            <a:off x="33168" y="1058090"/>
            <a:ext cx="6041061" cy="5175755"/>
          </a:xfrm>
          <a:prstGeom prst="rect">
            <a:avLst/>
          </a:prstGeom>
        </p:spPr>
      </p:pic>
      <p:sp>
        <p:nvSpPr>
          <p:cNvPr id="5" name="TextBox 4"/>
          <p:cNvSpPr txBox="1"/>
          <p:nvPr/>
        </p:nvSpPr>
        <p:spPr>
          <a:xfrm>
            <a:off x="6074229" y="954233"/>
            <a:ext cx="6011665" cy="5909310"/>
          </a:xfrm>
          <a:prstGeom prst="rect">
            <a:avLst/>
          </a:prstGeom>
          <a:noFill/>
        </p:spPr>
        <p:txBody>
          <a:bodyPr wrap="square" rtlCol="0">
            <a:spAutoFit/>
          </a:bodyPr>
          <a:lstStyle/>
          <a:p>
            <a:pPr>
              <a:buClr>
                <a:schemeClr val="bg1"/>
              </a:buClr>
            </a:pPr>
            <a:r>
              <a:rPr lang="en-GB" dirty="0">
                <a:solidFill>
                  <a:schemeClr val="bg1"/>
                </a:solidFill>
              </a:rPr>
              <a:t>Initiation of the </a:t>
            </a:r>
            <a:r>
              <a:rPr lang="en-GB" b="1" dirty="0">
                <a:solidFill>
                  <a:schemeClr val="bg1"/>
                </a:solidFill>
              </a:rPr>
              <a:t>Lived Experience Charter</a:t>
            </a:r>
            <a:r>
              <a:rPr lang="en-GB" dirty="0">
                <a:solidFill>
                  <a:schemeClr val="bg1"/>
                </a:solidFill>
              </a:rPr>
              <a:t>, now live in &gt;50 NHS organisations and launch of RECONNECT, </a:t>
            </a:r>
            <a:r>
              <a:rPr lang="en-GB" b="1" dirty="0">
                <a:solidFill>
                  <a:schemeClr val="bg1"/>
                </a:solidFill>
              </a:rPr>
              <a:t>a brand new, National care after custody service</a:t>
            </a:r>
          </a:p>
          <a:p>
            <a:pPr>
              <a:buClr>
                <a:schemeClr val="bg1"/>
              </a:buClr>
            </a:pPr>
            <a:endParaRPr lang="en-GB" b="1" dirty="0">
              <a:solidFill>
                <a:schemeClr val="bg1"/>
              </a:solidFill>
            </a:endParaRPr>
          </a:p>
          <a:p>
            <a:pPr>
              <a:buClr>
                <a:schemeClr val="bg1"/>
              </a:buClr>
            </a:pPr>
            <a:r>
              <a:rPr lang="en-GB" dirty="0">
                <a:solidFill>
                  <a:schemeClr val="bg1"/>
                </a:solidFill>
              </a:rPr>
              <a:t>Recognition of achievement including from </a:t>
            </a:r>
            <a:r>
              <a:rPr lang="en-GB" b="1" dirty="0">
                <a:solidFill>
                  <a:schemeClr val="bg1"/>
                </a:solidFill>
              </a:rPr>
              <a:t>Michelle Obama </a:t>
            </a:r>
            <a:r>
              <a:rPr lang="en-GB" dirty="0">
                <a:solidFill>
                  <a:schemeClr val="bg1"/>
                </a:solidFill>
              </a:rPr>
              <a:t>who wrote to Khadija </a:t>
            </a:r>
            <a:r>
              <a:rPr lang="en-GB" dirty="0" err="1">
                <a:solidFill>
                  <a:schemeClr val="bg1"/>
                </a:solidFill>
              </a:rPr>
              <a:t>Owusu</a:t>
            </a:r>
            <a:r>
              <a:rPr lang="en-GB" dirty="0">
                <a:solidFill>
                  <a:schemeClr val="bg1"/>
                </a:solidFill>
              </a:rPr>
              <a:t> (2022) “I saw your </a:t>
            </a:r>
            <a:r>
              <a:rPr lang="en-GB" dirty="0" err="1">
                <a:solidFill>
                  <a:schemeClr val="bg1"/>
                </a:solidFill>
              </a:rPr>
              <a:t>TEDx</a:t>
            </a:r>
            <a:r>
              <a:rPr lang="en-GB" dirty="0">
                <a:solidFill>
                  <a:schemeClr val="bg1"/>
                </a:solidFill>
              </a:rPr>
              <a:t> Talk, and I just wanted you to know how proud I am of you.”</a:t>
            </a:r>
          </a:p>
          <a:p>
            <a:pPr>
              <a:buClr>
                <a:schemeClr val="bg1"/>
              </a:buClr>
            </a:pPr>
            <a:endParaRPr lang="en-GB" dirty="0">
              <a:solidFill>
                <a:schemeClr val="bg1"/>
              </a:solidFill>
            </a:endParaRPr>
          </a:p>
          <a:p>
            <a:pPr>
              <a:buClr>
                <a:schemeClr val="bg1"/>
              </a:buClr>
            </a:pPr>
            <a:r>
              <a:rPr lang="en-GB" dirty="0">
                <a:solidFill>
                  <a:schemeClr val="bg1"/>
                </a:solidFill>
              </a:rPr>
              <a:t>Our speakers have gone on to shape National policy. Charlie Webster (2019) consulted on the government’s Violence Against Women and Girls Strategy</a:t>
            </a:r>
          </a:p>
          <a:p>
            <a:pPr>
              <a:buClr>
                <a:schemeClr val="bg1"/>
              </a:buClr>
            </a:pPr>
            <a:endParaRPr lang="en-GB" dirty="0">
              <a:solidFill>
                <a:schemeClr val="bg1"/>
              </a:solidFill>
            </a:endParaRPr>
          </a:p>
          <a:p>
            <a:pPr>
              <a:buClr>
                <a:schemeClr val="bg1"/>
              </a:buClr>
            </a:pPr>
            <a:r>
              <a:rPr lang="en-GB" dirty="0">
                <a:solidFill>
                  <a:schemeClr val="bg1"/>
                </a:solidFill>
              </a:rPr>
              <a:t>Yvonne Newbold (2022) told us “I’ve had messages and emails from all around the world from people who have seen it, telling me how it’s changed the way they practice, or it’s changed the way they are parenting. It’s so heart warming to know </a:t>
            </a:r>
            <a:r>
              <a:rPr lang="en-GB" b="1" dirty="0">
                <a:solidFill>
                  <a:schemeClr val="bg1"/>
                </a:solidFill>
              </a:rPr>
              <a:t>what a difference this is potentially making to children everywhere</a:t>
            </a:r>
            <a:r>
              <a:rPr lang="en-GB" dirty="0">
                <a:solidFill>
                  <a:schemeClr val="bg1"/>
                </a:solidFill>
              </a:rPr>
              <a:t>, and that’s all down to you and your team taking a chance and believing in me.”</a:t>
            </a:r>
          </a:p>
          <a:p>
            <a:pPr>
              <a:buClr>
                <a:schemeClr val="bg1"/>
              </a:buClr>
            </a:pPr>
            <a:endParaRPr lang="en-GB" dirty="0">
              <a:solidFill>
                <a:schemeClr val="bg1"/>
              </a:solidFill>
            </a:endParaRPr>
          </a:p>
          <a:p>
            <a:pPr>
              <a:buClr>
                <a:schemeClr val="bg1"/>
              </a:buClr>
            </a:pPr>
            <a:r>
              <a:rPr lang="en-GB" dirty="0">
                <a:solidFill>
                  <a:schemeClr val="bg1"/>
                </a:solidFill>
              </a:rPr>
              <a:t>Many of our speakers have gone on to publish books following their </a:t>
            </a:r>
            <a:r>
              <a:rPr lang="en-GB" dirty="0" err="1">
                <a:solidFill>
                  <a:schemeClr val="bg1"/>
                </a:solidFill>
              </a:rPr>
              <a:t>TEDxNHS</a:t>
            </a:r>
            <a:r>
              <a:rPr lang="en-GB" dirty="0">
                <a:solidFill>
                  <a:schemeClr val="bg1"/>
                </a:solidFill>
              </a:rPr>
              <a:t> talks:</a:t>
            </a:r>
          </a:p>
          <a:p>
            <a:pPr lvl="4">
              <a:buClr>
                <a:schemeClr val="bg1"/>
              </a:buClr>
            </a:pPr>
            <a:r>
              <a:rPr lang="en-GB" dirty="0">
                <a:solidFill>
                  <a:schemeClr val="bg1"/>
                </a:solidFill>
              </a:rPr>
              <a:t>Dr </a:t>
            </a:r>
            <a:r>
              <a:rPr lang="en-GB" dirty="0" err="1">
                <a:solidFill>
                  <a:schemeClr val="bg1"/>
                </a:solidFill>
              </a:rPr>
              <a:t>Waheed</a:t>
            </a:r>
            <a:r>
              <a:rPr lang="en-GB" dirty="0">
                <a:solidFill>
                  <a:schemeClr val="bg1"/>
                </a:solidFill>
              </a:rPr>
              <a:t> Arian (2016) </a:t>
            </a:r>
            <a:r>
              <a:rPr lang="en-GB" dirty="0">
                <a:hlinkClick r:id="rId3"/>
              </a:rPr>
              <a:t>In the Wars (penguin.co.uk)</a:t>
            </a:r>
            <a:endParaRPr lang="en-GB" dirty="0">
              <a:solidFill>
                <a:schemeClr val="bg1"/>
              </a:solidFill>
            </a:endParaRPr>
          </a:p>
          <a:p>
            <a:pPr lvl="4">
              <a:buClr>
                <a:schemeClr val="bg1"/>
              </a:buClr>
            </a:pPr>
            <a:r>
              <a:rPr lang="en-GB" dirty="0">
                <a:solidFill>
                  <a:schemeClr val="bg1"/>
                </a:solidFill>
              </a:rPr>
              <a:t>Rama </a:t>
            </a:r>
            <a:r>
              <a:rPr lang="en-GB" dirty="0" err="1">
                <a:solidFill>
                  <a:schemeClr val="bg1"/>
                </a:solidFill>
              </a:rPr>
              <a:t>Gheerawo</a:t>
            </a:r>
            <a:r>
              <a:rPr lang="en-GB" dirty="0">
                <a:solidFill>
                  <a:schemeClr val="bg1"/>
                </a:solidFill>
              </a:rPr>
              <a:t> (2017) </a:t>
            </a:r>
            <a:r>
              <a:rPr lang="en-GB" dirty="0">
                <a:hlinkClick r:id="rId4"/>
              </a:rPr>
              <a:t>Creative Leadership (penguin.co.uk)</a:t>
            </a:r>
            <a:endParaRPr lang="en-GB" dirty="0">
              <a:solidFill>
                <a:schemeClr val="bg1"/>
              </a:solidFill>
            </a:endParaRPr>
          </a:p>
          <a:p>
            <a:pPr lvl="4">
              <a:buClr>
                <a:schemeClr val="bg1"/>
              </a:buClr>
            </a:pPr>
            <a:r>
              <a:rPr lang="en-GB" dirty="0">
                <a:solidFill>
                  <a:schemeClr val="bg1"/>
                </a:solidFill>
              </a:rPr>
              <a:t>Charlie Webster (2019) </a:t>
            </a:r>
            <a:r>
              <a:rPr lang="en-GB" dirty="0">
                <a:hlinkClick r:id="rId5"/>
              </a:rPr>
              <a:t>Why It's OK to Talk About Trauma by Charlie Webster | Hachette UK</a:t>
            </a:r>
            <a:endParaRPr lang="en-GB" dirty="0">
              <a:solidFill>
                <a:schemeClr val="bg1"/>
              </a:solidFill>
            </a:endParaRPr>
          </a:p>
          <a:p>
            <a:pPr lvl="4">
              <a:buClr>
                <a:schemeClr val="bg1"/>
              </a:buClr>
            </a:pPr>
            <a:r>
              <a:rPr lang="en-GB" dirty="0">
                <a:solidFill>
                  <a:schemeClr val="bg1"/>
                </a:solidFill>
              </a:rPr>
              <a:t>Rachel Clarke (2021) </a:t>
            </a:r>
            <a:r>
              <a:rPr lang="en-GB" dirty="0">
                <a:hlinkClick r:id="rId6"/>
              </a:rPr>
              <a:t>Dear Life by Rachel Clarke | Hachette UK</a:t>
            </a:r>
            <a:endParaRPr lang="en-GB" dirty="0">
              <a:solidFill>
                <a:schemeClr val="bg1"/>
              </a:solidFill>
            </a:endParaRPr>
          </a:p>
          <a:p>
            <a:pPr lvl="4">
              <a:buClr>
                <a:schemeClr val="bg1"/>
              </a:buClr>
            </a:pPr>
            <a:r>
              <a:rPr lang="en-GB" dirty="0">
                <a:solidFill>
                  <a:schemeClr val="bg1"/>
                </a:solidFill>
              </a:rPr>
              <a:t>Emma Short (2023) </a:t>
            </a:r>
            <a:r>
              <a:rPr lang="en-GB" dirty="0">
                <a:hlinkClick r:id="rId7"/>
              </a:rPr>
              <a:t>Healthy Gut, Happy You | The Book Guild Ltd</a:t>
            </a:r>
            <a:endParaRPr lang="en-GB" dirty="0">
              <a:solidFill>
                <a:schemeClr val="bg1"/>
              </a:solidFill>
            </a:endParaRPr>
          </a:p>
        </p:txBody>
      </p:sp>
    </p:spTree>
    <p:extLst>
      <p:ext uri="{BB962C8B-B14F-4D97-AF65-F5344CB8AC3E}">
        <p14:creationId xmlns:p14="http://schemas.microsoft.com/office/powerpoint/2010/main" val="2249545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82;p3"/>
          <p:cNvSpPr txBox="1"/>
          <p:nvPr/>
        </p:nvSpPr>
        <p:spPr>
          <a:xfrm>
            <a:off x="1125635" y="16774"/>
            <a:ext cx="4731263" cy="937459"/>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3600"/>
              <a:buFont typeface="Arial"/>
              <a:buNone/>
            </a:pPr>
            <a:r>
              <a:rPr lang="en-GB" sz="3600" b="1" dirty="0">
                <a:solidFill>
                  <a:schemeClr val="lt1"/>
                </a:solidFill>
              </a:rPr>
              <a:t>Partner Impact </a:t>
            </a:r>
            <a:endParaRPr dirty="0"/>
          </a:p>
        </p:txBody>
      </p:sp>
      <p:pic>
        <p:nvPicPr>
          <p:cNvPr id="2" name="Picture 1"/>
          <p:cNvPicPr>
            <a:picLocks noChangeAspect="1"/>
          </p:cNvPicPr>
          <p:nvPr/>
        </p:nvPicPr>
        <p:blipFill rotWithShape="1">
          <a:blip r:embed="rId2"/>
          <a:srcRect l="13952" t="27068" r="44834" b="7000"/>
          <a:stretch/>
        </p:blipFill>
        <p:spPr>
          <a:xfrm>
            <a:off x="62218" y="1188719"/>
            <a:ext cx="6704343" cy="5094515"/>
          </a:xfrm>
          <a:prstGeom prst="rect">
            <a:avLst/>
          </a:prstGeom>
        </p:spPr>
      </p:pic>
      <p:sp>
        <p:nvSpPr>
          <p:cNvPr id="5" name="TextBox 4"/>
          <p:cNvSpPr txBox="1"/>
          <p:nvPr/>
        </p:nvSpPr>
        <p:spPr>
          <a:xfrm>
            <a:off x="6766561" y="1188719"/>
            <a:ext cx="5240956" cy="4524315"/>
          </a:xfrm>
          <a:prstGeom prst="rect">
            <a:avLst/>
          </a:prstGeom>
          <a:noFill/>
        </p:spPr>
        <p:txBody>
          <a:bodyPr wrap="square" rtlCol="0">
            <a:spAutoFit/>
          </a:bodyPr>
          <a:lstStyle/>
          <a:p>
            <a:pPr>
              <a:buClr>
                <a:schemeClr val="bg1"/>
              </a:buClr>
            </a:pPr>
            <a:r>
              <a:rPr lang="en-GB" sz="1600" dirty="0">
                <a:solidFill>
                  <a:schemeClr val="bg1"/>
                </a:solidFill>
              </a:rPr>
              <a:t>Partners tell us that </a:t>
            </a:r>
            <a:r>
              <a:rPr lang="en-GB" sz="1600" dirty="0" err="1">
                <a:solidFill>
                  <a:schemeClr val="bg1"/>
                </a:solidFill>
              </a:rPr>
              <a:t>TEDxNHS</a:t>
            </a:r>
            <a:r>
              <a:rPr lang="en-GB" sz="1600" dirty="0">
                <a:solidFill>
                  <a:schemeClr val="bg1"/>
                </a:solidFill>
              </a:rPr>
              <a:t> refocuses their teams on what really matters. It gives their colleagues renewed energy at work and is the most valuable collaboration they hold in terms of impact and network. </a:t>
            </a:r>
          </a:p>
          <a:p>
            <a:pPr>
              <a:buClr>
                <a:schemeClr val="bg1"/>
              </a:buClr>
            </a:pPr>
            <a:endParaRPr lang="en-GB" sz="1600" dirty="0">
              <a:solidFill>
                <a:schemeClr val="bg1"/>
              </a:solidFill>
            </a:endParaRPr>
          </a:p>
          <a:p>
            <a:pPr>
              <a:buClr>
                <a:schemeClr val="bg1"/>
              </a:buClr>
            </a:pPr>
            <a:r>
              <a:rPr lang="en-GB" sz="1600" dirty="0">
                <a:solidFill>
                  <a:schemeClr val="bg1"/>
                </a:solidFill>
              </a:rPr>
              <a:t>Partners have had the opportunity to connect with the </a:t>
            </a:r>
            <a:r>
              <a:rPr lang="en-GB" sz="1600" dirty="0" err="1">
                <a:solidFill>
                  <a:schemeClr val="bg1"/>
                </a:solidFill>
              </a:rPr>
              <a:t>TEDxNHS</a:t>
            </a:r>
            <a:r>
              <a:rPr lang="en-GB" sz="1600" dirty="0">
                <a:solidFill>
                  <a:schemeClr val="bg1"/>
                </a:solidFill>
              </a:rPr>
              <a:t> network through meaningful introductions which we facilitated. There are further opportunities to collaborate through our broader NHS and TEDx networks.</a:t>
            </a:r>
          </a:p>
          <a:p>
            <a:pPr>
              <a:buClr>
                <a:schemeClr val="bg1"/>
              </a:buClr>
            </a:pPr>
            <a:endParaRPr lang="en-GB" sz="1600" dirty="0">
              <a:solidFill>
                <a:schemeClr val="bg1"/>
              </a:solidFill>
            </a:endParaRPr>
          </a:p>
          <a:p>
            <a:pPr>
              <a:buClr>
                <a:schemeClr val="bg1"/>
              </a:buClr>
            </a:pPr>
            <a:r>
              <a:rPr lang="en-GB" sz="1600" dirty="0">
                <a:solidFill>
                  <a:schemeClr val="bg1"/>
                </a:solidFill>
              </a:rPr>
              <a:t>Brand recognition as </a:t>
            </a:r>
            <a:r>
              <a:rPr lang="en-GB" sz="1600" dirty="0" err="1">
                <a:solidFill>
                  <a:schemeClr val="bg1"/>
                </a:solidFill>
              </a:rPr>
              <a:t>TEDxNHS</a:t>
            </a:r>
            <a:r>
              <a:rPr lang="en-GB" sz="1600" dirty="0">
                <a:solidFill>
                  <a:schemeClr val="bg1"/>
                </a:solidFill>
              </a:rPr>
              <a:t> carries the names of both TEDx and the NHS in its name. Partners will be celebrated in our online content (website and social media), at our events, and on the sponsor slide on </a:t>
            </a:r>
            <a:r>
              <a:rPr lang="en-GB" sz="1600" dirty="0" err="1">
                <a:solidFill>
                  <a:schemeClr val="bg1"/>
                </a:solidFill>
              </a:rPr>
              <a:t>TEDxNHS</a:t>
            </a:r>
            <a:r>
              <a:rPr lang="en-GB" sz="1600" dirty="0">
                <a:solidFill>
                  <a:schemeClr val="bg1"/>
                </a:solidFill>
              </a:rPr>
              <a:t> talks which are published on the TEDx YouTube channel. Partners are also welcome to share our partnership in their own marketing materials.</a:t>
            </a:r>
          </a:p>
        </p:txBody>
      </p:sp>
    </p:spTree>
    <p:extLst>
      <p:ext uri="{BB962C8B-B14F-4D97-AF65-F5344CB8AC3E}">
        <p14:creationId xmlns:p14="http://schemas.microsoft.com/office/powerpoint/2010/main" val="2376615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0212A"/>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92A31A3-674C-43DF-9354-3281A8625593}"/>
              </a:ext>
            </a:extLst>
          </p:cNvPr>
          <p:cNvSpPr/>
          <p:nvPr/>
        </p:nvSpPr>
        <p:spPr>
          <a:xfrm>
            <a:off x="1697737" y="-16617"/>
            <a:ext cx="2928257" cy="6858000"/>
          </a:xfrm>
          <a:prstGeom prst="rect">
            <a:avLst/>
          </a:prstGeom>
          <a:solidFill>
            <a:srgbClr val="EDE6E2"/>
          </a:solidFill>
          <a:ln>
            <a:solidFill>
              <a:srgbClr val="EDE6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buClrTx/>
            </a:pPr>
            <a:endParaRPr lang="en-GB" sz="1800" kern="1200" dirty="0">
              <a:solidFill>
                <a:prstClr val="white"/>
              </a:solidFill>
              <a:latin typeface="Calibri" panose="020F0502020204030204"/>
            </a:endParaRPr>
          </a:p>
        </p:txBody>
      </p:sp>
      <p:sp>
        <p:nvSpPr>
          <p:cNvPr id="8" name="TextBox 7">
            <a:extLst>
              <a:ext uri="{FF2B5EF4-FFF2-40B4-BE49-F238E27FC236}">
                <a16:creationId xmlns:a16="http://schemas.microsoft.com/office/drawing/2014/main" id="{C18D891E-167C-41C1-84CE-3D4B7E42CB04}"/>
              </a:ext>
            </a:extLst>
          </p:cNvPr>
          <p:cNvSpPr txBox="1"/>
          <p:nvPr/>
        </p:nvSpPr>
        <p:spPr>
          <a:xfrm>
            <a:off x="5323113" y="259667"/>
            <a:ext cx="6237515" cy="523220"/>
          </a:xfrm>
          <a:prstGeom prst="rect">
            <a:avLst/>
          </a:prstGeom>
          <a:noFill/>
        </p:spPr>
        <p:txBody>
          <a:bodyPr wrap="square" rtlCol="0">
            <a:spAutoFit/>
          </a:bodyPr>
          <a:lstStyle/>
          <a:p>
            <a:pPr defTabSz="457200">
              <a:buClrTx/>
            </a:pPr>
            <a:r>
              <a:rPr lang="en-GB" sz="2800" b="1" kern="1200" dirty="0">
                <a:solidFill>
                  <a:prstClr val="white"/>
                </a:solidFill>
                <a:latin typeface="Kohinoor Bangla Semibold" charset="0"/>
                <a:ea typeface="Kohinoor Bangla Semibold" charset="0"/>
                <a:cs typeface="Kohinoor Bangla Semibold" charset="0"/>
              </a:rPr>
              <a:t>Partnership options</a:t>
            </a:r>
          </a:p>
        </p:txBody>
      </p:sp>
      <p:cxnSp>
        <p:nvCxnSpPr>
          <p:cNvPr id="10" name="Straight Connector 9">
            <a:extLst>
              <a:ext uri="{FF2B5EF4-FFF2-40B4-BE49-F238E27FC236}">
                <a16:creationId xmlns:a16="http://schemas.microsoft.com/office/drawing/2014/main" id="{AA07C0FB-9E84-440C-A47F-2337E493359F}"/>
              </a:ext>
            </a:extLst>
          </p:cNvPr>
          <p:cNvCxnSpPr>
            <a:cxnSpLocks/>
          </p:cNvCxnSpPr>
          <p:nvPr/>
        </p:nvCxnSpPr>
        <p:spPr>
          <a:xfrm>
            <a:off x="5323114" y="1044860"/>
            <a:ext cx="475861" cy="0"/>
          </a:xfrm>
          <a:prstGeom prst="line">
            <a:avLst/>
          </a:prstGeom>
          <a:ln w="101600">
            <a:solidFill>
              <a:srgbClr val="E43628"/>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C25F0B14-AB09-466A-A64A-A9A20AE00A5D}"/>
              </a:ext>
            </a:extLst>
          </p:cNvPr>
          <p:cNvSpPr/>
          <p:nvPr/>
        </p:nvSpPr>
        <p:spPr>
          <a:xfrm>
            <a:off x="4981300" y="1609181"/>
            <a:ext cx="7210700" cy="5232202"/>
          </a:xfrm>
          <a:prstGeom prst="rect">
            <a:avLst/>
          </a:prstGeom>
        </p:spPr>
        <p:txBody>
          <a:bodyPr wrap="square">
            <a:spAutoFit/>
          </a:bodyPr>
          <a:lstStyle/>
          <a:p>
            <a:pPr defTabSz="457200">
              <a:buClrTx/>
            </a:pPr>
            <a:r>
              <a:rPr lang="en-GB" sz="1800" b="1" kern="1200" dirty="0">
                <a:solidFill>
                  <a:schemeClr val="bg1"/>
                </a:solidFill>
                <a:latin typeface="Kohinoor Bangla Medium" charset="0"/>
                <a:ea typeface="Kohinoor Bangla Medium" charset="0"/>
                <a:cs typeface="Kohinoor Bangla Medium" charset="0"/>
              </a:rPr>
              <a:t>Basic Partnership £10k</a:t>
            </a:r>
          </a:p>
          <a:p>
            <a:pPr marL="285750" indent="-285750" defTabSz="457200">
              <a:buClrTx/>
              <a:buFont typeface="Arial" panose="020B0604020202020204" pitchFamily="34" charset="0"/>
              <a:buChar char="•"/>
            </a:pPr>
            <a:r>
              <a:rPr lang="en-GB" sz="1800" kern="1200" dirty="0">
                <a:solidFill>
                  <a:schemeClr val="bg1"/>
                </a:solidFill>
                <a:latin typeface="Kohinoor Bangla Medium" charset="0"/>
                <a:ea typeface="Kohinoor Bangla Medium" charset="0"/>
                <a:cs typeface="Kohinoor Bangla Medium" charset="0"/>
              </a:rPr>
              <a:t>Tickets to attend </a:t>
            </a:r>
            <a:r>
              <a:rPr lang="en-GB" sz="1800" kern="1200" dirty="0" err="1">
                <a:solidFill>
                  <a:schemeClr val="bg1"/>
                </a:solidFill>
                <a:latin typeface="Kohinoor Bangla Medium" charset="0"/>
                <a:ea typeface="Kohinoor Bangla Medium" charset="0"/>
                <a:cs typeface="Kohinoor Bangla Medium" charset="0"/>
              </a:rPr>
              <a:t>TEDxNHS</a:t>
            </a:r>
            <a:r>
              <a:rPr lang="en-GB" sz="1800" kern="1200" dirty="0">
                <a:solidFill>
                  <a:schemeClr val="bg1"/>
                </a:solidFill>
                <a:latin typeface="Kohinoor Bangla Medium" charset="0"/>
                <a:ea typeface="Kohinoor Bangla Medium" charset="0"/>
                <a:cs typeface="Kohinoor Bangla Medium" charset="0"/>
              </a:rPr>
              <a:t> </a:t>
            </a:r>
          </a:p>
          <a:p>
            <a:pPr marL="285750" indent="-285750" defTabSz="457200">
              <a:buClrTx/>
              <a:buFont typeface="Arial" panose="020B0604020202020204" pitchFamily="34" charset="0"/>
              <a:buChar char="•"/>
            </a:pPr>
            <a:r>
              <a:rPr lang="en-GB" sz="1800" kern="1200" dirty="0">
                <a:solidFill>
                  <a:schemeClr val="bg1"/>
                </a:solidFill>
                <a:latin typeface="Kohinoor Bangla Medium" charset="0"/>
                <a:ea typeface="Kohinoor Bangla Medium" charset="0"/>
                <a:cs typeface="Kohinoor Bangla Medium" charset="0"/>
              </a:rPr>
              <a:t>Partner branding featured on </a:t>
            </a:r>
            <a:r>
              <a:rPr lang="en-GB" sz="1800" kern="1200" dirty="0" err="1">
                <a:solidFill>
                  <a:schemeClr val="bg1"/>
                </a:solidFill>
                <a:latin typeface="Kohinoor Bangla Medium" charset="0"/>
                <a:ea typeface="Kohinoor Bangla Medium" charset="0"/>
                <a:cs typeface="Kohinoor Bangla Medium" charset="0"/>
              </a:rPr>
              <a:t>TEDxNHS</a:t>
            </a:r>
            <a:r>
              <a:rPr lang="en-GB" sz="1800" kern="1200" dirty="0">
                <a:solidFill>
                  <a:schemeClr val="bg1"/>
                </a:solidFill>
                <a:latin typeface="Kohinoor Bangla Medium" charset="0"/>
                <a:ea typeface="Kohinoor Bangla Medium" charset="0"/>
                <a:cs typeface="Kohinoor Bangla Medium" charset="0"/>
              </a:rPr>
              <a:t> YouTube videos and online content and permission to use </a:t>
            </a:r>
            <a:r>
              <a:rPr lang="en-GB" sz="1800" kern="1200" dirty="0" err="1">
                <a:solidFill>
                  <a:schemeClr val="bg1"/>
                </a:solidFill>
                <a:latin typeface="Kohinoor Bangla Medium" charset="0"/>
                <a:ea typeface="Kohinoor Bangla Medium" charset="0"/>
                <a:cs typeface="Kohinoor Bangla Medium" charset="0"/>
              </a:rPr>
              <a:t>TEDxNHS</a:t>
            </a:r>
            <a:r>
              <a:rPr lang="en-GB" sz="1800" kern="1200" dirty="0">
                <a:solidFill>
                  <a:schemeClr val="bg1"/>
                </a:solidFill>
                <a:latin typeface="Kohinoor Bangla Medium" charset="0"/>
                <a:ea typeface="Kohinoor Bangla Medium" charset="0"/>
                <a:cs typeface="Kohinoor Bangla Medium" charset="0"/>
              </a:rPr>
              <a:t> branding on your own materials </a:t>
            </a:r>
          </a:p>
          <a:p>
            <a:pPr marL="285750" indent="-285750" defTabSz="457200">
              <a:buClrTx/>
              <a:buFont typeface="Arial" panose="020B0604020202020204" pitchFamily="34" charset="0"/>
              <a:buChar char="•"/>
            </a:pPr>
            <a:endParaRPr lang="en-GB" sz="1800" b="1" kern="1200" dirty="0">
              <a:solidFill>
                <a:schemeClr val="bg1"/>
              </a:solidFill>
              <a:latin typeface="Kohinoor Bangla Medium" charset="0"/>
              <a:ea typeface="Kohinoor Bangla Medium" charset="0"/>
              <a:cs typeface="Kohinoor Bangla Medium" charset="0"/>
            </a:endParaRPr>
          </a:p>
          <a:p>
            <a:pPr defTabSz="457200">
              <a:buClrTx/>
            </a:pPr>
            <a:r>
              <a:rPr lang="en-GB" sz="1800" b="1" kern="1200" dirty="0">
                <a:solidFill>
                  <a:schemeClr val="bg1"/>
                </a:solidFill>
                <a:latin typeface="Kohinoor Bangla Medium" charset="0"/>
                <a:ea typeface="Kohinoor Bangla Medium" charset="0"/>
                <a:cs typeface="Kohinoor Bangla Medium" charset="0"/>
              </a:rPr>
              <a:t>Standard Partnership  £15k </a:t>
            </a:r>
          </a:p>
          <a:p>
            <a:pPr marL="285750" indent="-285750" defTabSz="457200">
              <a:buClrTx/>
              <a:buFont typeface="Arial" panose="020B0604020202020204" pitchFamily="34" charset="0"/>
              <a:buChar char="•"/>
            </a:pPr>
            <a:r>
              <a:rPr lang="en-GB" sz="1800" kern="1200" dirty="0">
                <a:solidFill>
                  <a:schemeClr val="bg1"/>
                </a:solidFill>
                <a:latin typeface="Kohinoor Bangla Medium" charset="0"/>
                <a:ea typeface="Kohinoor Bangla Medium" charset="0"/>
                <a:cs typeface="Kohinoor Bangla Medium" charset="0"/>
              </a:rPr>
              <a:t>Exhibition space at </a:t>
            </a:r>
            <a:r>
              <a:rPr lang="en-GB" sz="1800" kern="1200" dirty="0" err="1">
                <a:solidFill>
                  <a:schemeClr val="bg1"/>
                </a:solidFill>
                <a:latin typeface="Kohinoor Bangla Medium" charset="0"/>
                <a:ea typeface="Kohinoor Bangla Medium" charset="0"/>
                <a:cs typeface="Kohinoor Bangla Medium" charset="0"/>
              </a:rPr>
              <a:t>TEDxNHS</a:t>
            </a:r>
            <a:r>
              <a:rPr lang="en-GB" sz="1800" kern="1200" dirty="0">
                <a:solidFill>
                  <a:schemeClr val="bg1"/>
                </a:solidFill>
                <a:latin typeface="Kohinoor Bangla Medium" charset="0"/>
                <a:ea typeface="Kohinoor Bangla Medium" charset="0"/>
                <a:cs typeface="Kohinoor Bangla Medium" charset="0"/>
              </a:rPr>
              <a:t> 2025. </a:t>
            </a:r>
          </a:p>
          <a:p>
            <a:pPr marL="285750" indent="-285750" defTabSz="457200">
              <a:buClrTx/>
              <a:buFont typeface="Arial" panose="020B0604020202020204" pitchFamily="34" charset="0"/>
              <a:buChar char="•"/>
            </a:pPr>
            <a:r>
              <a:rPr lang="en-GB" sz="1800" kern="1200" dirty="0">
                <a:solidFill>
                  <a:schemeClr val="bg1"/>
                </a:solidFill>
                <a:latin typeface="Kohinoor Bangla Medium" charset="0"/>
                <a:ea typeface="Kohinoor Bangla Medium" charset="0"/>
                <a:cs typeface="Kohinoor Bangla Medium" charset="0"/>
              </a:rPr>
              <a:t>Become part of the </a:t>
            </a:r>
            <a:r>
              <a:rPr lang="en-GB" sz="1800" kern="1200" dirty="0" err="1">
                <a:solidFill>
                  <a:schemeClr val="bg1"/>
                </a:solidFill>
                <a:latin typeface="Kohinoor Bangla Medium" charset="0"/>
                <a:ea typeface="Kohinoor Bangla Medium" charset="0"/>
                <a:cs typeface="Kohinoor Bangla Medium" charset="0"/>
              </a:rPr>
              <a:t>TEDxNHS</a:t>
            </a:r>
            <a:r>
              <a:rPr lang="en-GB" sz="1800" kern="1200" dirty="0">
                <a:solidFill>
                  <a:schemeClr val="bg1"/>
                </a:solidFill>
                <a:latin typeface="Kohinoor Bangla Medium" charset="0"/>
                <a:ea typeface="Kohinoor Bangla Medium" charset="0"/>
                <a:cs typeface="Kohinoor Bangla Medium" charset="0"/>
              </a:rPr>
              <a:t> family including NHS leaders, innovators, </a:t>
            </a:r>
            <a:r>
              <a:rPr lang="en-GB" sz="1800" kern="1200" dirty="0" err="1">
                <a:solidFill>
                  <a:schemeClr val="bg1"/>
                </a:solidFill>
                <a:latin typeface="Kohinoor Bangla Medium" charset="0"/>
                <a:ea typeface="Kohinoor Bangla Medium" charset="0"/>
                <a:cs typeface="Kohinoor Bangla Medium" charset="0"/>
              </a:rPr>
              <a:t>TEDxNHS</a:t>
            </a:r>
            <a:r>
              <a:rPr lang="en-GB" sz="1800" kern="1200" dirty="0">
                <a:solidFill>
                  <a:schemeClr val="bg1"/>
                </a:solidFill>
                <a:latin typeface="Kohinoor Bangla Medium" charset="0"/>
                <a:ea typeface="Kohinoor Bangla Medium" charset="0"/>
                <a:cs typeface="Kohinoor Bangla Medium" charset="0"/>
              </a:rPr>
              <a:t> alumni, partners and the wider TEDx community. As a partner you will be invited to smaller, more intimate events and we will be happy to make meaningful introductions across our network.</a:t>
            </a:r>
          </a:p>
          <a:p>
            <a:pPr defTabSz="457200">
              <a:buClrTx/>
            </a:pPr>
            <a:endParaRPr lang="en-GB" sz="1800" b="1" kern="1200" dirty="0">
              <a:solidFill>
                <a:schemeClr val="bg1"/>
              </a:solidFill>
              <a:latin typeface="Kohinoor Bangla Medium" charset="0"/>
              <a:ea typeface="Kohinoor Bangla Medium" charset="0"/>
              <a:cs typeface="Kohinoor Bangla Medium" charset="0"/>
            </a:endParaRPr>
          </a:p>
          <a:p>
            <a:pPr defTabSz="457200">
              <a:buClrTx/>
            </a:pPr>
            <a:r>
              <a:rPr lang="en-GB" sz="1800" b="1" kern="1200" dirty="0">
                <a:solidFill>
                  <a:schemeClr val="bg1"/>
                </a:solidFill>
                <a:latin typeface="Kohinoor Bangla Medium" charset="0"/>
                <a:ea typeface="Kohinoor Bangla Medium" charset="0"/>
                <a:cs typeface="Kohinoor Bangla Medium" charset="0"/>
              </a:rPr>
              <a:t>Partnership Plus  £20k </a:t>
            </a:r>
          </a:p>
          <a:p>
            <a:pPr marL="285750" indent="-285750" defTabSz="457200">
              <a:buClrTx/>
              <a:buFont typeface="Arial" panose="020B0604020202020204" pitchFamily="34" charset="0"/>
              <a:buChar char="•"/>
            </a:pPr>
            <a:r>
              <a:rPr lang="en-GB" sz="1800" kern="1200" dirty="0">
                <a:solidFill>
                  <a:schemeClr val="bg1"/>
                </a:solidFill>
                <a:latin typeface="Kohinoor Bangla Medium" charset="0"/>
                <a:ea typeface="Kohinoor Bangla Medium" charset="0"/>
                <a:cs typeface="Kohinoor Bangla Medium" charset="0"/>
              </a:rPr>
              <a:t>Host the </a:t>
            </a:r>
            <a:r>
              <a:rPr lang="en-GB" sz="1800" kern="1200" dirty="0" err="1">
                <a:solidFill>
                  <a:schemeClr val="bg1"/>
                </a:solidFill>
                <a:latin typeface="Kohinoor Bangla Medium" charset="0"/>
                <a:ea typeface="Kohinoor Bangla Medium" charset="0"/>
                <a:cs typeface="Kohinoor Bangla Medium" charset="0"/>
              </a:rPr>
              <a:t>TEDxNHS</a:t>
            </a:r>
            <a:r>
              <a:rPr lang="en-GB" sz="1800" kern="1200" dirty="0">
                <a:solidFill>
                  <a:schemeClr val="bg1"/>
                </a:solidFill>
                <a:latin typeface="Kohinoor Bangla Medium" charset="0"/>
                <a:ea typeface="Kohinoor Bangla Medium" charset="0"/>
                <a:cs typeface="Kohinoor Bangla Medium" charset="0"/>
              </a:rPr>
              <a:t> event drinks reception or pre-event dinner.</a:t>
            </a:r>
          </a:p>
          <a:p>
            <a:pPr marL="285750" indent="-285750" defTabSz="457200">
              <a:buClrTx/>
              <a:buFont typeface="Arial" panose="020B0604020202020204" pitchFamily="34" charset="0"/>
              <a:buChar char="•"/>
            </a:pPr>
            <a:r>
              <a:rPr lang="en-GB" sz="1800" kern="1200" dirty="0">
                <a:solidFill>
                  <a:schemeClr val="bg1"/>
                </a:solidFill>
                <a:latin typeface="Kohinoor Bangla Medium" charset="0"/>
                <a:ea typeface="Kohinoor Bangla Medium" charset="0"/>
                <a:cs typeface="Kohinoor Bangla Medium" charset="0"/>
              </a:rPr>
              <a:t>Co-brand </a:t>
            </a:r>
            <a:r>
              <a:rPr lang="en-GB" sz="1800" kern="1200" dirty="0" err="1">
                <a:solidFill>
                  <a:schemeClr val="bg1"/>
                </a:solidFill>
                <a:latin typeface="Kohinoor Bangla Medium" charset="0"/>
                <a:ea typeface="Kohinoor Bangla Medium" charset="0"/>
                <a:cs typeface="Kohinoor Bangla Medium" charset="0"/>
              </a:rPr>
              <a:t>TEDxNHS</a:t>
            </a:r>
            <a:r>
              <a:rPr lang="en-GB" sz="1800" kern="1200" dirty="0">
                <a:solidFill>
                  <a:schemeClr val="bg1"/>
                </a:solidFill>
                <a:latin typeface="Kohinoor Bangla Medium" charset="0"/>
                <a:ea typeface="Kohinoor Bangla Medium" charset="0"/>
                <a:cs typeface="Kohinoor Bangla Medium" charset="0"/>
              </a:rPr>
              <a:t> merchandise e.g. notebook or bottle</a:t>
            </a:r>
          </a:p>
          <a:p>
            <a:pPr marL="285750" indent="-285750" defTabSz="457200">
              <a:buClrTx/>
              <a:buFont typeface="Arial" panose="020B0604020202020204" pitchFamily="34" charset="0"/>
              <a:buChar char="•"/>
            </a:pPr>
            <a:endParaRPr lang="en-GB" sz="1800" kern="1200" dirty="0">
              <a:solidFill>
                <a:schemeClr val="bg1"/>
              </a:solidFill>
              <a:latin typeface="Kohinoor Bangla Medium" charset="0"/>
              <a:ea typeface="Kohinoor Bangla Medium" charset="0"/>
              <a:cs typeface="Kohinoor Bangla Medium" charset="0"/>
            </a:endParaRPr>
          </a:p>
          <a:p>
            <a:pPr defTabSz="457200">
              <a:buClrTx/>
            </a:pPr>
            <a:endParaRPr lang="en-GB" kern="1200" dirty="0">
              <a:solidFill>
                <a:schemeClr val="bg1"/>
              </a:solidFill>
              <a:latin typeface="Kohinoor Bangla Medium" charset="0"/>
              <a:ea typeface="Kohinoor Bangla Medium" charset="0"/>
              <a:cs typeface="Kohinoor Bangla Medium" charset="0"/>
            </a:endParaRPr>
          </a:p>
          <a:p>
            <a:pPr defTabSz="457200">
              <a:buClrTx/>
            </a:pPr>
            <a:r>
              <a:rPr lang="en-GB" kern="1200" dirty="0">
                <a:solidFill>
                  <a:schemeClr val="bg1"/>
                </a:solidFill>
                <a:latin typeface="Kohinoor Bangla Medium" charset="0"/>
                <a:ea typeface="Kohinoor Bangla Medium" charset="0"/>
                <a:cs typeface="Kohinoor Bangla Medium" charset="0"/>
              </a:rPr>
              <a:t>10% discount available for multi year commitment</a:t>
            </a:r>
            <a:endParaRPr lang="en-GB" sz="1200" kern="1200" dirty="0">
              <a:solidFill>
                <a:schemeClr val="bg1"/>
              </a:solidFill>
              <a:latin typeface="Kohinoor Bangla Medium" charset="0"/>
              <a:ea typeface="Kohinoor Bangla Medium" charset="0"/>
              <a:cs typeface="Kohinoor Bangla Medium" charset="0"/>
            </a:endParaRPr>
          </a:p>
        </p:txBody>
      </p:sp>
      <p:sp>
        <p:nvSpPr>
          <p:cNvPr id="13" name="TextBox 12">
            <a:extLst>
              <a:ext uri="{FF2B5EF4-FFF2-40B4-BE49-F238E27FC236}">
                <a16:creationId xmlns:a16="http://schemas.microsoft.com/office/drawing/2014/main" id="{98A78633-99B3-40AD-A94E-AAB68B554F4D}"/>
              </a:ext>
            </a:extLst>
          </p:cNvPr>
          <p:cNvSpPr txBox="1"/>
          <p:nvPr/>
        </p:nvSpPr>
        <p:spPr>
          <a:xfrm>
            <a:off x="5323113" y="1185270"/>
            <a:ext cx="4249735" cy="400110"/>
          </a:xfrm>
          <a:prstGeom prst="rect">
            <a:avLst/>
          </a:prstGeom>
          <a:noFill/>
        </p:spPr>
        <p:txBody>
          <a:bodyPr wrap="square" rtlCol="0">
            <a:spAutoFit/>
          </a:bodyPr>
          <a:lstStyle/>
          <a:p>
            <a:pPr defTabSz="457200">
              <a:buClrTx/>
            </a:pPr>
            <a:r>
              <a:rPr lang="en-GB" sz="2000" b="1" kern="1200" dirty="0">
                <a:solidFill>
                  <a:srgbClr val="E43628"/>
                </a:solidFill>
                <a:latin typeface="Kohinoor Bangla Semibold" charset="0"/>
                <a:ea typeface="Kohinoor Bangla Semibold" charset="0"/>
                <a:cs typeface="Kohinoor Bangla Semibold" charset="0"/>
              </a:rPr>
              <a:t>Partnership Benefits</a:t>
            </a:r>
          </a:p>
        </p:txBody>
      </p:sp>
      <p:pic>
        <p:nvPicPr>
          <p:cNvPr id="3" name="Picture 2"/>
          <p:cNvPicPr>
            <a:picLocks noChangeAspect="1"/>
          </p:cNvPicPr>
          <p:nvPr/>
        </p:nvPicPr>
        <p:blipFill rotWithShape="1">
          <a:blip r:embed="rId2"/>
          <a:srcRect l="33839" r="37098" b="18371"/>
          <a:stretch/>
        </p:blipFill>
        <p:spPr>
          <a:xfrm>
            <a:off x="2053043" y="443342"/>
            <a:ext cx="2834640" cy="5971316"/>
          </a:xfrm>
          <a:prstGeom prst="rect">
            <a:avLst/>
          </a:prstGeom>
        </p:spPr>
      </p:pic>
    </p:spTree>
    <p:extLst>
      <p:ext uri="{BB962C8B-B14F-4D97-AF65-F5344CB8AC3E}">
        <p14:creationId xmlns:p14="http://schemas.microsoft.com/office/powerpoint/2010/main" val="2383366996"/>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551</TotalTime>
  <Words>702</Words>
  <Application>Microsoft Office PowerPoint</Application>
  <PresentationFormat>Widescreen</PresentationFormat>
  <Paragraphs>58</Paragraphs>
  <Slides>7</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Kohinoor Bangla Semibold</vt:lpstr>
      <vt:lpstr>Kohinoor Bangla Medium</vt:lpstr>
      <vt:lpstr>Calibri Light</vt:lpstr>
      <vt:lpstr>Arial</vt:lpstr>
      <vt:lpstr>Calibri</vt:lpstr>
      <vt:lpstr>Office Theme</vt:lpstr>
      <vt:lpstr>1_Office Theme</vt:lpstr>
      <vt:lpstr>TEDxNHS Partnership</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Partnership opportunity</dc:title>
  <dc:creator>Prinsley, Alex</dc:creator>
  <cp:lastModifiedBy>PRINSLEY, Alex (IMPERIAL COLLEGE HEALTHCARE NHS TRUST)</cp:lastModifiedBy>
  <cp:revision>73</cp:revision>
  <dcterms:created xsi:type="dcterms:W3CDTF">2023-01-27T16:12:11Z</dcterms:created>
  <dcterms:modified xsi:type="dcterms:W3CDTF">2025-04-23T10:11:36Z</dcterms:modified>
</cp:coreProperties>
</file>